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6"/>
  </p:notesMasterIdLst>
  <p:sldIdLst>
    <p:sldId id="312" r:id="rId2"/>
    <p:sldId id="313" r:id="rId3"/>
    <p:sldId id="315" r:id="rId4"/>
    <p:sldId id="314" r:id="rId5"/>
    <p:sldId id="265" r:id="rId6"/>
    <p:sldId id="316" r:id="rId7"/>
    <p:sldId id="317" r:id="rId8"/>
    <p:sldId id="304" r:id="rId9"/>
    <p:sldId id="289" r:id="rId10"/>
    <p:sldId id="318" r:id="rId11"/>
    <p:sldId id="319" r:id="rId12"/>
    <p:sldId id="320" r:id="rId13"/>
    <p:sldId id="266" r:id="rId14"/>
    <p:sldId id="321" r:id="rId15"/>
    <p:sldId id="322" r:id="rId16"/>
    <p:sldId id="267" r:id="rId17"/>
    <p:sldId id="268" r:id="rId18"/>
    <p:sldId id="269" r:id="rId19"/>
    <p:sldId id="270" r:id="rId20"/>
    <p:sldId id="271" r:id="rId21"/>
    <p:sldId id="272" r:id="rId22"/>
    <p:sldId id="290" r:id="rId23"/>
    <p:sldId id="291" r:id="rId24"/>
    <p:sldId id="323" r:id="rId25"/>
    <p:sldId id="324" r:id="rId26"/>
    <p:sldId id="329" r:id="rId27"/>
    <p:sldId id="330" r:id="rId28"/>
    <p:sldId id="292" r:id="rId29"/>
    <p:sldId id="331" r:id="rId30"/>
    <p:sldId id="326" r:id="rId31"/>
    <p:sldId id="332" r:id="rId32"/>
    <p:sldId id="334" r:id="rId33"/>
    <p:sldId id="327" r:id="rId34"/>
    <p:sldId id="328" r:id="rId3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06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4C5487CE-A26A-46E8-95F4-D1C0130F4C4D}" type="datetimeFigureOut">
              <a:rPr lang="en-US"/>
              <a:pPr>
                <a:defRPr/>
              </a:pPr>
              <a:t>6/9/2009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6853E3EE-295D-4701-B482-6EF2A4FE2E08}"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6B0BA577-D43E-46FC-94CE-535B3B1C4B1F}" type="datetimeFigureOut">
              <a:rPr lang="en-US"/>
              <a:pPr>
                <a:defRPr/>
              </a:pPr>
              <a:t>6/9/2009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8043283-EE22-4A23-997B-51104ADD4435}"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CB28D12-64A1-447F-95C6-AA4B71B0A404}" type="datetimeFigureOut">
              <a:rPr lang="en-US"/>
              <a:pPr>
                <a:defRPr/>
              </a:pPr>
              <a:t>6/9/2009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5B97D0C-FD73-41BD-84D5-CDA21C34FE12}"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43FC605-A74A-4BF3-AA15-7204DAE2D978}" type="datetimeFigureOut">
              <a:rPr lang="en-US"/>
              <a:pPr>
                <a:defRPr/>
              </a:pPr>
              <a:t>6/9/2009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092CF16-9BC5-4F87-8FDE-AB0CB30A0DB0}"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84551A7-9E6A-4877-B653-E31FAF8AD5EF}" type="datetimeFigureOut">
              <a:rPr lang="en-US"/>
              <a:pPr>
                <a:defRPr/>
              </a:pPr>
              <a:t>6/9/2009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2008A43-6369-402D-9859-FB7B557140B6}"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74E3EC4-3B7D-4B3F-9C1D-1F0199C2B785}" type="datetimeFigureOut">
              <a:rPr lang="en-US"/>
              <a:pPr>
                <a:defRPr/>
              </a:pPr>
              <a:t>6/9/2009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466E49E-9611-4EC6-9385-B5F9DF8087BC}"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55F6557D-EFF7-4B02-BC2F-6354E047F1C0}" type="datetimeFigureOut">
              <a:rPr lang="en-US"/>
              <a:pPr>
                <a:defRPr/>
              </a:pPr>
              <a:t>6/9/2009</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6724D7E-16D8-41E1-B2F1-FDA4C82C4078}"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5C8EF68-64FC-4F5A-BDD3-CA83EEA13625}" type="datetimeFigureOut">
              <a:rPr lang="en-US"/>
              <a:pPr>
                <a:defRPr/>
              </a:pPr>
              <a:t>6/9/2009</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F8BC856C-3F59-4EDD-92A7-2F44771A95B6}"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6276BA80-DAA7-4516-BB90-AAF18A4B7645}" type="datetimeFigureOut">
              <a:rPr lang="en-US"/>
              <a:pPr>
                <a:defRPr/>
              </a:pPr>
              <a:t>6/9/2009</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EF8CDA00-C520-4818-8421-26B3E1CA306C}"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E5592B4-7FA3-4AF2-9F39-8463FE4E7754}" type="datetimeFigureOut">
              <a:rPr lang="en-US"/>
              <a:pPr>
                <a:defRPr/>
              </a:pPr>
              <a:t>6/9/2009</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8E735A1-3059-4790-B121-82FF0E85760D}"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56DC03E-5A20-4E7E-97E1-4AE684B9B49C}" type="datetimeFigureOut">
              <a:rPr lang="en-US"/>
              <a:pPr>
                <a:defRPr/>
              </a:pPr>
              <a:t>6/9/2009</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45E244B-CE7B-495D-A8E9-0AB67D70AA6C}"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FF8BE4E-2F1B-4F0A-9737-E9BD4DD216C6}" type="datetimeFigureOut">
              <a:rPr lang="en-US"/>
              <a:pPr>
                <a:defRPr/>
              </a:pPr>
              <a:t>6/9/2009</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80E7D83-4FEF-4E40-815F-8DB4531769CC}"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E915DEB5-A7AE-40A1-9B2E-B5AD12171AD7}" type="datetimeFigureOut">
              <a:rPr lang="en-US"/>
              <a:pPr>
                <a:defRPr/>
              </a:pPr>
              <a:t>6/9/2009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9B6D83F9-A244-49D4-9E1D-87B6412D6763}"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66800"/>
            <a:ext cx="7772400" cy="1470025"/>
          </a:xfrm>
        </p:spPr>
        <p:txBody>
          <a:bodyPr/>
          <a:lstStyle/>
          <a:p>
            <a:r>
              <a:rPr lang="en-US" b="1" i="1" dirty="0" smtClean="0">
                <a:latin typeface="Comic Sans MS" pitchFamily="66" charset="0"/>
              </a:rPr>
              <a:t>Pauline Letter Structure</a:t>
            </a:r>
            <a:endParaRPr lang="en-US" b="1" i="1" dirty="0">
              <a:latin typeface="Comic Sans MS" pitchFamily="66" charset="0"/>
            </a:endParaRPr>
          </a:p>
        </p:txBody>
      </p:sp>
      <p:sp>
        <p:nvSpPr>
          <p:cNvPr id="3" name="Subtitle 2"/>
          <p:cNvSpPr>
            <a:spLocks noGrp="1"/>
          </p:cNvSpPr>
          <p:nvPr>
            <p:ph type="subTitle" idx="1"/>
          </p:nvPr>
        </p:nvSpPr>
        <p:spPr>
          <a:xfrm>
            <a:off x="533400" y="2667000"/>
            <a:ext cx="8001000" cy="3276600"/>
          </a:xfrm>
        </p:spPr>
        <p:txBody>
          <a:bodyPr/>
          <a:lstStyle/>
          <a:p>
            <a:r>
              <a:rPr lang="en-US" sz="2800" b="1" dirty="0" smtClean="0">
                <a:solidFill>
                  <a:schemeClr val="tx1"/>
                </a:solidFill>
                <a:latin typeface="Tahoma" pitchFamily="34" charset="0"/>
                <a:ea typeface="Tahoma" pitchFamily="34" charset="0"/>
                <a:cs typeface="Tahoma" pitchFamily="34" charset="0"/>
              </a:rPr>
              <a:t>June 11, 2009</a:t>
            </a:r>
          </a:p>
          <a:p>
            <a:r>
              <a:rPr lang="en-US" sz="2800" b="1" dirty="0" smtClean="0">
                <a:solidFill>
                  <a:schemeClr val="tx1"/>
                </a:solidFill>
                <a:latin typeface="Tahoma" pitchFamily="34" charset="0"/>
                <a:ea typeface="Tahoma" pitchFamily="34" charset="0"/>
                <a:cs typeface="Tahoma" pitchFamily="34" charset="0"/>
              </a:rPr>
              <a:t>Pella, Iowa</a:t>
            </a:r>
          </a:p>
          <a:p>
            <a:endParaRPr lang="en-US" sz="800" b="1" dirty="0" smtClean="0">
              <a:solidFill>
                <a:schemeClr val="tx1"/>
              </a:solidFill>
              <a:latin typeface="Tahoma" pitchFamily="34" charset="0"/>
              <a:ea typeface="Tahoma" pitchFamily="34" charset="0"/>
              <a:cs typeface="Tahoma" pitchFamily="34" charset="0"/>
            </a:endParaRPr>
          </a:p>
          <a:p>
            <a:endParaRPr lang="en-US" sz="800" b="1" dirty="0" smtClean="0">
              <a:solidFill>
                <a:schemeClr val="tx1"/>
              </a:solidFill>
              <a:latin typeface="Tahoma" pitchFamily="34" charset="0"/>
              <a:ea typeface="Tahoma" pitchFamily="34" charset="0"/>
              <a:cs typeface="Tahoma" pitchFamily="34" charset="0"/>
            </a:endParaRPr>
          </a:p>
          <a:p>
            <a:pPr algn="just"/>
            <a:r>
              <a:rPr lang="en-US" sz="2000" b="1" i="1" dirty="0" smtClean="0">
                <a:solidFill>
                  <a:schemeClr val="tx1"/>
                </a:solidFill>
                <a:latin typeface="Tahoma" pitchFamily="34" charset="0"/>
                <a:ea typeface="Tahoma" pitchFamily="34" charset="0"/>
                <a:cs typeface="Tahoma" pitchFamily="34" charset="0"/>
              </a:rPr>
              <a:t>Much thanks must be given to Dr. Jeff </a:t>
            </a:r>
            <a:r>
              <a:rPr lang="en-US" sz="2000" b="1" i="1" dirty="0" err="1" smtClean="0">
                <a:solidFill>
                  <a:schemeClr val="tx1"/>
                </a:solidFill>
                <a:latin typeface="Tahoma" pitchFamily="34" charset="0"/>
                <a:ea typeface="Tahoma" pitchFamily="34" charset="0"/>
                <a:cs typeface="Tahoma" pitchFamily="34" charset="0"/>
              </a:rPr>
              <a:t>Weima</a:t>
            </a:r>
            <a:r>
              <a:rPr lang="en-US" sz="2000" b="1" i="1" dirty="0" smtClean="0">
                <a:solidFill>
                  <a:schemeClr val="tx1"/>
                </a:solidFill>
                <a:latin typeface="Tahoma" pitchFamily="34" charset="0"/>
                <a:ea typeface="Tahoma" pitchFamily="34" charset="0"/>
                <a:cs typeface="Tahoma" pitchFamily="34" charset="0"/>
              </a:rPr>
              <a:t> from Calvin Seminary. The materials for this presentation are taken from class notes which I took back in 1997-98 and from a PowerPoint presentation he has done on Pauline Letter Structure.  The materials are used with his permission.  </a:t>
            </a:r>
            <a:endParaRPr lang="en-US" sz="2000" b="1" i="1" dirty="0">
              <a:solidFill>
                <a:schemeClr val="tx1"/>
              </a:solidFill>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ahoma" pitchFamily="34" charset="0"/>
              </a:rPr>
              <a:t/>
            </a:r>
            <a:br>
              <a:rPr lang="en-US" b="1" dirty="0" smtClean="0">
                <a:latin typeface="Tahoma" pitchFamily="34" charset="0"/>
              </a:rPr>
            </a:br>
            <a:r>
              <a:rPr lang="en-US" b="1" dirty="0" smtClean="0">
                <a:latin typeface="Tahoma" pitchFamily="34" charset="0"/>
              </a:rPr>
              <a:t>Introduction of the Letter</a:t>
            </a:r>
            <a:br>
              <a:rPr lang="en-US" b="1" dirty="0" smtClean="0">
                <a:latin typeface="Tahoma" pitchFamily="34" charset="0"/>
              </a:rPr>
            </a:br>
            <a:endParaRPr lang="en-US" dirty="0"/>
          </a:p>
        </p:txBody>
      </p:sp>
      <p:sp>
        <p:nvSpPr>
          <p:cNvPr id="3" name="Content Placeholder 2"/>
          <p:cNvSpPr>
            <a:spLocks noGrp="1"/>
          </p:cNvSpPr>
          <p:nvPr>
            <p:ph idx="1"/>
          </p:nvPr>
        </p:nvSpPr>
        <p:spPr/>
        <p:txBody>
          <a:bodyPr/>
          <a:lstStyle/>
          <a:p>
            <a:pPr marL="514350" indent="-514350" eaLnBrk="1" hangingPunct="1">
              <a:buNone/>
            </a:pPr>
            <a:r>
              <a:rPr lang="en-US" sz="3600" b="1" dirty="0" smtClean="0">
                <a:latin typeface="Tahoma" pitchFamily="34" charset="0"/>
              </a:rPr>
              <a:t>The Letter Opening</a:t>
            </a:r>
          </a:p>
          <a:p>
            <a:pPr lvl="2" eaLnBrk="1" hangingPunct="1"/>
            <a:r>
              <a:rPr lang="en-US" sz="3600" b="1" dirty="0" smtClean="0">
                <a:latin typeface="Tahoma" pitchFamily="34" charset="0"/>
              </a:rPr>
              <a:t>The Greeting</a:t>
            </a:r>
            <a:endParaRPr lang="en-US" sz="3600" dirty="0" smtClean="0">
              <a:latin typeface="Tahoma" pitchFamily="34" charset="0"/>
            </a:endParaRPr>
          </a:p>
          <a:p>
            <a:pPr marL="1778000" lvl="5" indent="-169863"/>
            <a:r>
              <a:rPr lang="en-US" sz="2800" i="1" dirty="0" smtClean="0">
                <a:latin typeface="Tahoma" pitchFamily="34" charset="0"/>
              </a:rPr>
              <a:t> </a:t>
            </a:r>
            <a:r>
              <a:rPr lang="en-US" sz="3200" dirty="0" smtClean="0">
                <a:latin typeface="Tahoma" pitchFamily="34" charset="0"/>
                <a:cs typeface="Tahoma" pitchFamily="34" charset="0"/>
              </a:rPr>
              <a:t>“Grace and peace” </a:t>
            </a:r>
          </a:p>
          <a:p>
            <a:pPr marL="1778000" lvl="5" indent="-169863"/>
            <a:r>
              <a:rPr lang="en-US" sz="3200" dirty="0" smtClean="0">
                <a:latin typeface="Tahoma" pitchFamily="34" charset="0"/>
                <a:cs typeface="Tahoma" pitchFamily="34" charset="0"/>
              </a:rPr>
              <a:t>Greek letters of that day typically opened with the word </a:t>
            </a:r>
            <a:r>
              <a:rPr lang="en-US" sz="3200" b="1" dirty="0" err="1" smtClean="0">
                <a:latin typeface="GraecaII" pitchFamily="2" charset="0"/>
              </a:rPr>
              <a:t>caivrein</a:t>
            </a:r>
            <a:r>
              <a:rPr lang="en-US" sz="3200" i="1" dirty="0" smtClean="0">
                <a:latin typeface="Tahoma" pitchFamily="34" charset="0"/>
                <a:cs typeface="Tahoma" pitchFamily="34" charset="0"/>
              </a:rPr>
              <a:t>  </a:t>
            </a:r>
            <a:r>
              <a:rPr lang="en-US" sz="3200" dirty="0" smtClean="0">
                <a:latin typeface="Tahoma" pitchFamily="34" charset="0"/>
                <a:cs typeface="Tahoma" pitchFamily="34" charset="0"/>
              </a:rPr>
              <a:t>literally meaning “rejoice” but everyday speech was a greeting.</a:t>
            </a:r>
          </a:p>
          <a:p>
            <a:pPr marL="1778000" lvl="5" indent="-169863"/>
            <a:endParaRPr lang="en-US" sz="2400" dirty="0" smtClean="0"/>
          </a:p>
          <a:p>
            <a:pPr marL="914400" lvl="1" indent="-514350" eaLnBrk="1" hangingPunct="1">
              <a:buNone/>
            </a:pPr>
            <a:endParaRPr lang="en-US" sz="4000" dirty="0" smtClean="0">
              <a:latin typeface="Tahoma" pitchFamily="34" charset="0"/>
            </a:endParaRP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mph" presetSubtype="0" nodeType="clickEffect">
                                  <p:stCondLst>
                                    <p:cond delay="0"/>
                                  </p:stCondLst>
                                  <p:childTnLst>
                                    <p:set>
                                      <p:cBhvr rctx="PPT">
                                        <p:cTn id="11" dur="indefinite"/>
                                        <p:tgtEl>
                                          <p:spTgt spid="3">
                                            <p:txEl>
                                              <p:pRg st="2" end="2"/>
                                            </p:txEl>
                                          </p:spTgt>
                                        </p:tgtEl>
                                        <p:attrNameLst>
                                          <p:attrName>style.opacity</p:attrName>
                                        </p:attrNameLst>
                                      </p:cBhvr>
                                      <p:to>
                                        <p:strVal val="0.5"/>
                                      </p:to>
                                    </p:set>
                                    <p:animEffect filter="image" prLst="opacity: 0.5">
                                      <p:cBhvr rctx="IE">
                                        <p:cTn id="12" dur="indefinite"/>
                                        <p:tgtEl>
                                          <p:spTgt spid="3">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ahoma" pitchFamily="34" charset="0"/>
              </a:rPr>
              <a:t/>
            </a:r>
            <a:br>
              <a:rPr lang="en-US" b="1" dirty="0" smtClean="0">
                <a:latin typeface="Tahoma" pitchFamily="34" charset="0"/>
              </a:rPr>
            </a:br>
            <a:r>
              <a:rPr lang="en-US" b="1" dirty="0" smtClean="0">
                <a:latin typeface="Tahoma" pitchFamily="34" charset="0"/>
              </a:rPr>
              <a:t>Introduction of the Letter</a:t>
            </a:r>
            <a:br>
              <a:rPr lang="en-US" b="1" dirty="0" smtClean="0">
                <a:latin typeface="Tahoma" pitchFamily="34" charset="0"/>
              </a:rPr>
            </a:br>
            <a:endParaRPr lang="en-US" dirty="0"/>
          </a:p>
        </p:txBody>
      </p:sp>
      <p:sp>
        <p:nvSpPr>
          <p:cNvPr id="3" name="Content Placeholder 2"/>
          <p:cNvSpPr>
            <a:spLocks noGrp="1"/>
          </p:cNvSpPr>
          <p:nvPr>
            <p:ph idx="1"/>
          </p:nvPr>
        </p:nvSpPr>
        <p:spPr/>
        <p:txBody>
          <a:bodyPr/>
          <a:lstStyle/>
          <a:p>
            <a:pPr marL="514350" indent="-514350" eaLnBrk="1" hangingPunct="1">
              <a:buNone/>
            </a:pPr>
            <a:r>
              <a:rPr lang="en-US" sz="3600" b="1" dirty="0" smtClean="0">
                <a:latin typeface="Tahoma" pitchFamily="34" charset="0"/>
              </a:rPr>
              <a:t>The Letter Opening</a:t>
            </a:r>
          </a:p>
          <a:p>
            <a:pPr lvl="2" eaLnBrk="1" hangingPunct="1"/>
            <a:r>
              <a:rPr lang="en-US" sz="3600" b="1" dirty="0" smtClean="0">
                <a:latin typeface="Tahoma" pitchFamily="34" charset="0"/>
              </a:rPr>
              <a:t>The Greeting</a:t>
            </a:r>
            <a:endParaRPr lang="en-US" sz="3600" dirty="0" smtClean="0">
              <a:latin typeface="Tahoma" pitchFamily="34" charset="0"/>
            </a:endParaRPr>
          </a:p>
          <a:p>
            <a:pPr marL="1778000" lvl="5" indent="-169863"/>
            <a:r>
              <a:rPr lang="en-US" sz="2400" dirty="0" smtClean="0">
                <a:latin typeface="Tahoma" pitchFamily="34" charset="0"/>
                <a:cs typeface="Tahoma" pitchFamily="34" charset="0"/>
              </a:rPr>
              <a:t>Paul apparently “</a:t>
            </a:r>
            <a:r>
              <a:rPr lang="en-US" sz="2400" dirty="0" err="1" smtClean="0">
                <a:latin typeface="Tahoma" pitchFamily="34" charset="0"/>
                <a:cs typeface="Tahoma" pitchFamily="34" charset="0"/>
              </a:rPr>
              <a:t>christianizes</a:t>
            </a:r>
            <a:r>
              <a:rPr lang="en-US" sz="2400" dirty="0" smtClean="0">
                <a:latin typeface="Tahoma" pitchFamily="34" charset="0"/>
                <a:cs typeface="Tahoma" pitchFamily="34" charset="0"/>
              </a:rPr>
              <a:t>” the secular Greek greeting of </a:t>
            </a:r>
            <a:r>
              <a:rPr lang="en-US" sz="2400" b="1" dirty="0" err="1" smtClean="0">
                <a:latin typeface="GraecaII" pitchFamily="2" charset="0"/>
              </a:rPr>
              <a:t>caivrein</a:t>
            </a:r>
            <a:r>
              <a:rPr lang="en-US" sz="2400" dirty="0" smtClean="0">
                <a:latin typeface="Tahoma" pitchFamily="34" charset="0"/>
                <a:cs typeface="Tahoma" pitchFamily="34" charset="0"/>
              </a:rPr>
              <a:t> </a:t>
            </a:r>
            <a:r>
              <a:rPr lang="en-US" sz="2400" dirty="0" smtClean="0">
                <a:latin typeface="Tahoma" pitchFamily="34" charset="0"/>
                <a:cs typeface="Tahoma" pitchFamily="34" charset="0"/>
              </a:rPr>
              <a:t>“rejoice” into the Christian greeting </a:t>
            </a:r>
            <a:r>
              <a:rPr lang="en-US" sz="2400" b="1" dirty="0" err="1" smtClean="0">
                <a:latin typeface="GraecaII" pitchFamily="2" charset="0"/>
              </a:rPr>
              <a:t>cavri</a:t>
            </a:r>
            <a:r>
              <a:rPr lang="en-US" sz="2400" b="1" smtClean="0">
                <a:latin typeface="GraecaII" pitchFamily="2" charset="0"/>
              </a:rPr>
              <a:t>~</a:t>
            </a:r>
            <a:r>
              <a:rPr lang="en-US" sz="2400" smtClean="0">
                <a:latin typeface="GraecaII" pitchFamily="2" charset="0"/>
              </a:rPr>
              <a:t> </a:t>
            </a:r>
            <a:r>
              <a:rPr lang="en-US" sz="2400" smtClean="0">
                <a:latin typeface="Tahoma" pitchFamily="34" charset="0"/>
                <a:cs typeface="Tahoma" pitchFamily="34" charset="0"/>
              </a:rPr>
              <a:t>“</a:t>
            </a:r>
            <a:r>
              <a:rPr lang="en-US" sz="2400" dirty="0" smtClean="0">
                <a:latin typeface="Tahoma" pitchFamily="34" charset="0"/>
                <a:cs typeface="Tahoma" pitchFamily="34" charset="0"/>
              </a:rPr>
              <a:t>grace”.</a:t>
            </a:r>
          </a:p>
          <a:p>
            <a:pPr marL="1778000" lvl="5" indent="-169863"/>
            <a:r>
              <a:rPr lang="en-US" sz="2400" dirty="0" smtClean="0">
                <a:latin typeface="Tahoma" pitchFamily="34" charset="0"/>
                <a:cs typeface="Tahoma" pitchFamily="34" charset="0"/>
              </a:rPr>
              <a:t> “Peace” is taken from the typical Jewish greeting </a:t>
            </a:r>
            <a:r>
              <a:rPr lang="en-US" sz="2400" i="1" dirty="0" smtClean="0">
                <a:latin typeface="Tahoma" pitchFamily="34" charset="0"/>
                <a:cs typeface="Tahoma" pitchFamily="34" charset="0"/>
              </a:rPr>
              <a:t>shalom</a:t>
            </a:r>
            <a:r>
              <a:rPr lang="en-US" sz="2400" dirty="0" smtClean="0">
                <a:latin typeface="Tahoma" pitchFamily="34" charset="0"/>
                <a:cs typeface="Tahoma" pitchFamily="34" charset="0"/>
              </a:rPr>
              <a:t>, used not only in speech but found also in Semitic letters. </a:t>
            </a:r>
          </a:p>
          <a:p>
            <a:pPr marL="1778000" lvl="5" indent="-169863"/>
            <a:r>
              <a:rPr lang="en-US" sz="2400" dirty="0" smtClean="0">
                <a:latin typeface="Tahoma" pitchFamily="34" charset="0"/>
                <a:cs typeface="Tahoma" pitchFamily="34" charset="0"/>
              </a:rPr>
              <a:t>Paul seems to be incorporating in a unique way a typically Greek greeting and a typically Jewish greeting.</a:t>
            </a:r>
            <a:endParaRPr lang="en-US" dirty="0">
              <a:latin typeface="Tahoma" pitchFamily="34"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nodeType="clickEffect">
                                  <p:stCondLst>
                                    <p:cond delay="0"/>
                                  </p:stCondLst>
                                  <p:childTnLst>
                                    <p:set>
                                      <p:cBhvr rctx="PPT">
                                        <p:cTn id="6" dur="indefinite"/>
                                        <p:tgtEl>
                                          <p:spTgt spid="3">
                                            <p:txEl>
                                              <p:pRg st="2" end="2"/>
                                            </p:txEl>
                                          </p:spTgt>
                                        </p:tgtEl>
                                        <p:attrNameLst>
                                          <p:attrName>style.opacity</p:attrName>
                                        </p:attrNameLst>
                                      </p:cBhvr>
                                      <p:to>
                                        <p:strVal val="0.5"/>
                                      </p:to>
                                    </p:set>
                                    <p:animEffect filter="image" prLst="opacity: 0.5">
                                      <p:cBhvr rctx="IE">
                                        <p:cTn id="7" dur="indefinite"/>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1000"/>
                                        <p:tgtEl>
                                          <p:spTgt spid="3">
                                            <p:txEl>
                                              <p:pRg st="3" end="3"/>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mph" presetSubtype="0" nodeType="clickEffect">
                                  <p:stCondLst>
                                    <p:cond delay="0"/>
                                  </p:stCondLst>
                                  <p:childTnLst>
                                    <p:set>
                                      <p:cBhvr rctx="PPT">
                                        <p:cTn id="14" dur="indefinite"/>
                                        <p:tgtEl>
                                          <p:spTgt spid="3">
                                            <p:txEl>
                                              <p:pRg st="3" end="3"/>
                                            </p:txEl>
                                          </p:spTgt>
                                        </p:tgtEl>
                                        <p:attrNameLst>
                                          <p:attrName>style.opacity</p:attrName>
                                        </p:attrNameLst>
                                      </p:cBhvr>
                                      <p:to>
                                        <p:strVal val="0.5"/>
                                      </p:to>
                                    </p:set>
                                    <p:animEffect filter="image" prLst="opacity: 0.5">
                                      <p:cBhvr rctx="IE">
                                        <p:cTn id="15" dur="indefinite"/>
                                        <p:tgtEl>
                                          <p:spTgt spid="3">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ahoma" pitchFamily="34" charset="0"/>
              </a:rPr>
              <a:t/>
            </a:r>
            <a:br>
              <a:rPr lang="en-US" b="1" dirty="0" smtClean="0">
                <a:latin typeface="Tahoma" pitchFamily="34" charset="0"/>
              </a:rPr>
            </a:br>
            <a:r>
              <a:rPr lang="en-US" b="1" dirty="0" smtClean="0">
                <a:latin typeface="Tahoma" pitchFamily="34" charset="0"/>
              </a:rPr>
              <a:t>Introduction of the Letter</a:t>
            </a:r>
            <a:br>
              <a:rPr lang="en-US" b="1" dirty="0" smtClean="0">
                <a:latin typeface="Tahoma" pitchFamily="34" charset="0"/>
              </a:rPr>
            </a:br>
            <a:endParaRPr lang="en-US" dirty="0"/>
          </a:p>
        </p:txBody>
      </p:sp>
      <p:sp>
        <p:nvSpPr>
          <p:cNvPr id="3" name="Content Placeholder 2"/>
          <p:cNvSpPr>
            <a:spLocks noGrp="1"/>
          </p:cNvSpPr>
          <p:nvPr>
            <p:ph idx="1"/>
          </p:nvPr>
        </p:nvSpPr>
        <p:spPr/>
        <p:txBody>
          <a:bodyPr/>
          <a:lstStyle/>
          <a:p>
            <a:pPr marL="514350" indent="-514350" eaLnBrk="1" hangingPunct="1">
              <a:buNone/>
            </a:pPr>
            <a:r>
              <a:rPr lang="en-US" sz="3600" b="1" dirty="0" smtClean="0">
                <a:latin typeface="Tahoma" pitchFamily="34" charset="0"/>
              </a:rPr>
              <a:t>The Letter Opening</a:t>
            </a:r>
          </a:p>
          <a:p>
            <a:pPr lvl="2" eaLnBrk="1" hangingPunct="1"/>
            <a:r>
              <a:rPr lang="en-US" sz="3600" b="1" dirty="0" smtClean="0">
                <a:latin typeface="Tahoma" pitchFamily="34" charset="0"/>
              </a:rPr>
              <a:t>The Greeting</a:t>
            </a:r>
            <a:endParaRPr lang="en-US" sz="3600" dirty="0" smtClean="0">
              <a:latin typeface="Tahoma" pitchFamily="34" charset="0"/>
            </a:endParaRPr>
          </a:p>
          <a:p>
            <a:pPr lvl="3" algn="just"/>
            <a:r>
              <a:rPr lang="en-US" sz="2800" i="1" dirty="0" smtClean="0">
                <a:latin typeface="Tahoma" pitchFamily="34" charset="0"/>
                <a:cs typeface="Tahoma" pitchFamily="34" charset="0"/>
              </a:rPr>
              <a:t>Divine Source</a:t>
            </a:r>
            <a:endParaRPr lang="en-US" sz="2800" dirty="0" smtClean="0">
              <a:latin typeface="Tahoma" pitchFamily="34" charset="0"/>
              <a:cs typeface="Tahoma" pitchFamily="34" charset="0"/>
            </a:endParaRPr>
          </a:p>
          <a:p>
            <a:pPr marL="2114550" lvl="4" indent="-285750">
              <a:buFont typeface="Arial" pitchFamily="34" charset="0"/>
              <a:buChar char="•"/>
            </a:pPr>
            <a:r>
              <a:rPr lang="en-US" sz="2800" dirty="0" smtClean="0">
                <a:latin typeface="Tahoma" pitchFamily="34" charset="0"/>
                <a:cs typeface="Tahoma" pitchFamily="34" charset="0"/>
              </a:rPr>
              <a:t>“from God our Father and the Lord Jesus Christ.”</a:t>
            </a:r>
          </a:p>
          <a:p>
            <a:pPr marL="2114550" lvl="4" indent="-285750">
              <a:buFont typeface="Arial" pitchFamily="34" charset="0"/>
              <a:buChar char="•"/>
            </a:pPr>
            <a:r>
              <a:rPr lang="en-US" sz="2800" dirty="0" smtClean="0">
                <a:latin typeface="Tahoma" pitchFamily="34" charset="0"/>
                <a:cs typeface="Tahoma" pitchFamily="34" charset="0"/>
              </a:rPr>
              <a:t>found in all letters (except Colossians which has only “from God our Father”)</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10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mph" presetSubtype="0" nodeType="clickEffect">
                                  <p:stCondLst>
                                    <p:cond delay="0"/>
                                  </p:stCondLst>
                                  <p:childTnLst>
                                    <p:set>
                                      <p:cBhvr rctx="PPT">
                                        <p:cTn id="11" dur="indefinite"/>
                                        <p:tgtEl>
                                          <p:spTgt spid="3">
                                            <p:txEl>
                                              <p:pRg st="3" end="3"/>
                                            </p:txEl>
                                          </p:spTgt>
                                        </p:tgtEl>
                                        <p:attrNameLst>
                                          <p:attrName>style.opacity</p:attrName>
                                        </p:attrNameLst>
                                      </p:cBhvr>
                                      <p:to>
                                        <p:strVal val="0.5"/>
                                      </p:to>
                                    </p:set>
                                    <p:animEffect filter="image" prLst="opacity: 0.5">
                                      <p:cBhvr rctx="IE">
                                        <p:cTn id="12" dur="indefinite"/>
                                        <p:tgtEl>
                                          <p:spTgt spid="3">
                                            <p:txEl>
                                              <p:pRg st="3" end="3"/>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fade">
                                      <p:cBhvr>
                                        <p:cTn id="15"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eaLnBrk="1" hangingPunct="1"/>
            <a:r>
              <a:rPr lang="en-US" b="1" dirty="0" smtClean="0">
                <a:latin typeface="Tahoma" pitchFamily="34" charset="0"/>
              </a:rPr>
              <a:t/>
            </a:r>
            <a:br>
              <a:rPr lang="en-US" b="1" dirty="0" smtClean="0">
                <a:latin typeface="Tahoma" pitchFamily="34" charset="0"/>
              </a:rPr>
            </a:br>
            <a:r>
              <a:rPr lang="en-US" b="1" dirty="0" smtClean="0">
                <a:latin typeface="Tahoma" pitchFamily="34" charset="0"/>
              </a:rPr>
              <a:t>The Thanksgiving Section</a:t>
            </a:r>
            <a:br>
              <a:rPr lang="en-US" b="1" dirty="0" smtClean="0">
                <a:latin typeface="Tahoma" pitchFamily="34" charset="0"/>
              </a:rPr>
            </a:br>
            <a:endParaRPr lang="en-US" dirty="0" smtClean="0"/>
          </a:p>
        </p:txBody>
      </p:sp>
      <p:sp>
        <p:nvSpPr>
          <p:cNvPr id="25602" name="Content Placeholder 2"/>
          <p:cNvSpPr>
            <a:spLocks noGrp="1"/>
          </p:cNvSpPr>
          <p:nvPr>
            <p:ph idx="1"/>
          </p:nvPr>
        </p:nvSpPr>
        <p:spPr>
          <a:xfrm>
            <a:off x="457200" y="1447800"/>
            <a:ext cx="8229600" cy="5181600"/>
          </a:xfrm>
        </p:spPr>
        <p:txBody>
          <a:bodyPr/>
          <a:lstStyle/>
          <a:p>
            <a:pPr marL="571500" indent="-571500" eaLnBrk="1" hangingPunct="1">
              <a:buNone/>
            </a:pPr>
            <a:r>
              <a:rPr lang="en-US" sz="4000" b="1" dirty="0" smtClean="0">
                <a:latin typeface="Tahoma" pitchFamily="34" charset="0"/>
                <a:ea typeface="Tahoma" pitchFamily="34" charset="0"/>
                <a:cs typeface="Tahoma" pitchFamily="34" charset="0"/>
              </a:rPr>
              <a:t>The Thanksgiving Section</a:t>
            </a:r>
          </a:p>
          <a:p>
            <a:pPr lvl="1" eaLnBrk="1" hangingPunct="1">
              <a:buFontTx/>
              <a:buChar char="-"/>
            </a:pPr>
            <a:r>
              <a:rPr lang="en-US" sz="3200" dirty="0" smtClean="0">
                <a:latin typeface="Tahoma" pitchFamily="34" charset="0"/>
                <a:ea typeface="Tahoma" pitchFamily="34" charset="0"/>
                <a:cs typeface="Tahoma" pitchFamily="34" charset="0"/>
              </a:rPr>
              <a:t>II Thessalonians 1:3-12</a:t>
            </a:r>
          </a:p>
          <a:p>
            <a:pPr lvl="1" eaLnBrk="1" hangingPunct="1">
              <a:buNone/>
            </a:pPr>
            <a:endParaRPr lang="en-US" sz="800" dirty="0" smtClean="0">
              <a:latin typeface="Tahoma" pitchFamily="34" charset="0"/>
              <a:ea typeface="Tahoma" pitchFamily="34" charset="0"/>
              <a:cs typeface="Tahoma" pitchFamily="34" charset="0"/>
            </a:endParaRPr>
          </a:p>
          <a:p>
            <a:pPr lvl="1" eaLnBrk="1" hangingPunct="1">
              <a:buNone/>
            </a:pPr>
            <a:endParaRPr lang="en-US" sz="800" dirty="0" smtClean="0">
              <a:latin typeface="Tahoma" pitchFamily="34" charset="0"/>
              <a:ea typeface="Tahoma" pitchFamily="34" charset="0"/>
              <a:cs typeface="Tahoma" pitchFamily="34" charset="0"/>
            </a:endParaRPr>
          </a:p>
          <a:p>
            <a:pPr lvl="1" eaLnBrk="1" hangingPunct="1">
              <a:buNone/>
            </a:pPr>
            <a:r>
              <a:rPr lang="en-US" dirty="0" smtClean="0">
                <a:latin typeface="Tahoma" pitchFamily="34" charset="0"/>
                <a:ea typeface="Tahoma" pitchFamily="34" charset="0"/>
                <a:cs typeface="Tahoma" pitchFamily="34" charset="0"/>
              </a:rPr>
              <a:t>Q:	What is a thanksgiving section?</a:t>
            </a:r>
          </a:p>
          <a:p>
            <a:pPr lvl="1" eaLnBrk="1" hangingPunct="1">
              <a:buNone/>
            </a:pPr>
            <a:r>
              <a:rPr lang="en-US" dirty="0" smtClean="0">
                <a:latin typeface="Tahoma" pitchFamily="34" charset="0"/>
                <a:ea typeface="Tahoma" pitchFamily="34" charset="0"/>
                <a:cs typeface="Tahoma" pitchFamily="34" charset="0"/>
              </a:rPr>
              <a:t>A:	A distinct epistolary unit in Paul’s letters, located between the letter opening and letter body, in which Paul gives thanks to God for the believers to whom he is writing.</a:t>
            </a:r>
          </a:p>
          <a:p>
            <a:pPr lvl="1" eaLnBrk="1" hangingPunct="1">
              <a:buFontTx/>
              <a:buChar char="-"/>
            </a:pPr>
            <a:endParaRPr lang="en-US" sz="3200" dirty="0" smtClean="0">
              <a:latin typeface="Tahoma" pitchFamily="34" charset="0"/>
            </a:endParaRPr>
          </a:p>
          <a:p>
            <a:pPr lvl="1" eaLnBrk="1" hangingPunct="1">
              <a:buFontTx/>
              <a:buChar char="-"/>
            </a:pPr>
            <a:endParaRPr lang="en-US" dirty="0" smtClean="0">
              <a:latin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602">
                                            <p:txEl>
                                              <p:pRg st="1" end="1"/>
                                            </p:txEl>
                                          </p:spTgt>
                                        </p:tgtEl>
                                        <p:attrNameLst>
                                          <p:attrName>style.visibility</p:attrName>
                                        </p:attrNameLst>
                                      </p:cBhvr>
                                      <p:to>
                                        <p:strVal val="visible"/>
                                      </p:to>
                                    </p:set>
                                    <p:animEffect transition="in" filter="fade">
                                      <p:cBhvr>
                                        <p:cTn id="7" dur="1000"/>
                                        <p:tgtEl>
                                          <p:spTgt spid="2560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5602">
                                            <p:txEl>
                                              <p:pRg st="4" end="4"/>
                                            </p:txEl>
                                          </p:spTgt>
                                        </p:tgtEl>
                                        <p:attrNameLst>
                                          <p:attrName>style.visibility</p:attrName>
                                        </p:attrNameLst>
                                      </p:cBhvr>
                                      <p:to>
                                        <p:strVal val="visible"/>
                                      </p:to>
                                    </p:set>
                                    <p:animEffect transition="in" filter="fade">
                                      <p:cBhvr>
                                        <p:cTn id="12" dur="1000"/>
                                        <p:tgtEl>
                                          <p:spTgt spid="25602">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5602">
                                            <p:txEl>
                                              <p:pRg st="5" end="5"/>
                                            </p:txEl>
                                          </p:spTgt>
                                        </p:tgtEl>
                                        <p:attrNameLst>
                                          <p:attrName>style.visibility</p:attrName>
                                        </p:attrNameLst>
                                      </p:cBhvr>
                                      <p:to>
                                        <p:strVal val="visible"/>
                                      </p:to>
                                    </p:set>
                                    <p:animEffect transition="in" filter="fade">
                                      <p:cBhvr>
                                        <p:cTn id="17" dur="1000"/>
                                        <p:tgtEl>
                                          <p:spTgt spid="2560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2" descr="cartoon 2"/>
          <p:cNvPicPr>
            <a:picLocks noGrp="1" noChangeAspect="1" noChangeArrowheads="1"/>
          </p:cNvPicPr>
          <p:nvPr>
            <p:ph idx="1"/>
          </p:nvPr>
        </p:nvPicPr>
        <p:blipFill>
          <a:blip r:embed="rId2" cstate="print"/>
          <a:srcRect/>
          <a:stretch>
            <a:fillRect/>
          </a:stretch>
        </p:blipFill>
        <p:spPr bwMode="auto">
          <a:xfrm>
            <a:off x="457200" y="304800"/>
            <a:ext cx="8229600" cy="609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ahoma" pitchFamily="34" charset="0"/>
              </a:rPr>
              <a:t/>
            </a:r>
            <a:br>
              <a:rPr lang="en-US" b="1" dirty="0" smtClean="0">
                <a:latin typeface="Tahoma" pitchFamily="34" charset="0"/>
              </a:rPr>
            </a:br>
            <a:r>
              <a:rPr lang="en-US" b="1" dirty="0" smtClean="0">
                <a:latin typeface="Tahoma" pitchFamily="34" charset="0"/>
              </a:rPr>
              <a:t>The Thanksgiving Section</a:t>
            </a:r>
            <a:br>
              <a:rPr lang="en-US" b="1" dirty="0" smtClean="0">
                <a:latin typeface="Tahoma" pitchFamily="34" charset="0"/>
              </a:rPr>
            </a:br>
            <a:endParaRPr lang="en-US" dirty="0"/>
          </a:p>
        </p:txBody>
      </p:sp>
      <p:sp>
        <p:nvSpPr>
          <p:cNvPr id="3" name="Content Placeholder 2"/>
          <p:cNvSpPr>
            <a:spLocks noGrp="1"/>
          </p:cNvSpPr>
          <p:nvPr>
            <p:ph idx="1"/>
          </p:nvPr>
        </p:nvSpPr>
        <p:spPr/>
        <p:txBody>
          <a:bodyPr/>
          <a:lstStyle/>
          <a:p>
            <a:pPr marL="514350" indent="-514350">
              <a:buNone/>
            </a:pPr>
            <a:r>
              <a:rPr lang="en-US" b="1" dirty="0" smtClean="0">
                <a:latin typeface="Tahoma" pitchFamily="34" charset="0"/>
                <a:ea typeface="Tahoma" pitchFamily="34" charset="0"/>
                <a:cs typeface="Tahoma" pitchFamily="34" charset="0"/>
              </a:rPr>
              <a:t>The Function of the Thanksgiving Section</a:t>
            </a:r>
          </a:p>
          <a:p>
            <a:pPr marL="1314450" lvl="2" indent="-514350"/>
            <a:r>
              <a:rPr lang="en-US" sz="3200" b="1" dirty="0" smtClean="0">
                <a:latin typeface="Tahoma" pitchFamily="34" charset="0"/>
                <a:ea typeface="Tahoma" pitchFamily="34" charset="0"/>
                <a:cs typeface="Tahoma" pitchFamily="34" charset="0"/>
              </a:rPr>
              <a:t>Pastoral function</a:t>
            </a:r>
          </a:p>
          <a:p>
            <a:pPr marL="1314450" lvl="2" indent="-514350"/>
            <a:r>
              <a:rPr lang="en-US" sz="3200" b="1" dirty="0" smtClean="0">
                <a:latin typeface="Tahoma" pitchFamily="34" charset="0"/>
                <a:ea typeface="Tahoma" pitchFamily="34" charset="0"/>
                <a:cs typeface="Tahoma" pitchFamily="34" charset="0"/>
              </a:rPr>
              <a:t>The challenge function</a:t>
            </a:r>
          </a:p>
          <a:p>
            <a:pPr marL="1314450" lvl="2" indent="-514350"/>
            <a:r>
              <a:rPr lang="en-US" sz="3200" b="1" dirty="0" smtClean="0">
                <a:latin typeface="Tahoma" pitchFamily="34" charset="0"/>
                <a:ea typeface="Tahoma" pitchFamily="34" charset="0"/>
                <a:cs typeface="Tahoma" pitchFamily="34" charset="0"/>
              </a:rPr>
              <a:t>Foreshadowing function </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pPr eaLnBrk="1" hangingPunct="1"/>
            <a:r>
              <a:rPr lang="en-US" b="1" dirty="0" smtClean="0">
                <a:latin typeface="Tahoma" pitchFamily="34" charset="0"/>
              </a:rPr>
              <a:t/>
            </a:r>
            <a:br>
              <a:rPr lang="en-US" b="1" dirty="0" smtClean="0">
                <a:latin typeface="Tahoma" pitchFamily="34" charset="0"/>
              </a:rPr>
            </a:br>
            <a:r>
              <a:rPr lang="en-US" b="1" dirty="0" smtClean="0">
                <a:latin typeface="Tahoma" pitchFamily="34" charset="0"/>
              </a:rPr>
              <a:t>The Body of the Letter</a:t>
            </a:r>
            <a:br>
              <a:rPr lang="en-US" b="1" dirty="0" smtClean="0">
                <a:latin typeface="Tahoma" pitchFamily="34" charset="0"/>
              </a:rPr>
            </a:br>
            <a:endParaRPr lang="en-US" dirty="0" smtClean="0"/>
          </a:p>
        </p:txBody>
      </p:sp>
      <p:sp>
        <p:nvSpPr>
          <p:cNvPr id="3" name="Content Placeholder 2"/>
          <p:cNvSpPr>
            <a:spLocks noGrp="1"/>
          </p:cNvSpPr>
          <p:nvPr>
            <p:ph idx="1"/>
          </p:nvPr>
        </p:nvSpPr>
        <p:spPr>
          <a:xfrm>
            <a:off x="457200" y="1371600"/>
            <a:ext cx="8153400" cy="5257800"/>
          </a:xfrm>
        </p:spPr>
        <p:txBody>
          <a:bodyPr/>
          <a:lstStyle/>
          <a:p>
            <a:pPr marL="914400" lvl="1" indent="-514350" eaLnBrk="1" hangingPunct="1">
              <a:buFont typeface="Calibri" pitchFamily="34" charset="0"/>
              <a:buAutoNum type="alphaUcPeriod"/>
            </a:pPr>
            <a:r>
              <a:rPr lang="en-US" sz="4000" b="1" dirty="0" smtClean="0">
                <a:latin typeface="Tahoma" pitchFamily="34" charset="0"/>
              </a:rPr>
              <a:t>The Disclosure of the Problem</a:t>
            </a:r>
            <a:endParaRPr lang="en-US" sz="4000" dirty="0" smtClean="0">
              <a:latin typeface="Tahoma" pitchFamily="34" charset="0"/>
            </a:endParaRPr>
          </a:p>
          <a:p>
            <a:pPr marL="914400" lvl="1" indent="-514350" eaLnBrk="1" hangingPunct="1">
              <a:buFont typeface="Arial" charset="0"/>
              <a:buNone/>
            </a:pPr>
            <a:r>
              <a:rPr lang="en-US" sz="3200" i="1" dirty="0" smtClean="0">
                <a:latin typeface="Tahoma" pitchFamily="34" charset="0"/>
              </a:rPr>
              <a:t>	</a:t>
            </a:r>
            <a:r>
              <a:rPr lang="en-US" i="1" dirty="0" smtClean="0">
                <a:latin typeface="Tahoma" pitchFamily="34" charset="0"/>
              </a:rPr>
              <a:t>Concerning the coming of our Lord Jesus Christ and our being gathered to him, we ask you, brothers, not to become easily unsettled or alarmed by some prophecy, report or letter supposed to have come from us, saying that the day of the Lord has already come. </a:t>
            </a:r>
            <a:r>
              <a:rPr lang="en-US" i="1" baseline="30000" dirty="0" smtClean="0">
                <a:latin typeface="Tahoma" pitchFamily="34" charset="0"/>
              </a:rPr>
              <a:t> </a:t>
            </a:r>
            <a:r>
              <a:rPr lang="en-US" i="1" dirty="0" smtClean="0">
                <a:latin typeface="Tahoma" pitchFamily="34" charset="0"/>
              </a:rPr>
              <a:t>        - </a:t>
            </a:r>
            <a:r>
              <a:rPr lang="en-US" dirty="0" smtClean="0">
                <a:latin typeface="Tahoma" pitchFamily="34" charset="0"/>
              </a:rPr>
              <a:t>II Thessalonians 2:1-2</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457200" y="0"/>
            <a:ext cx="8229600" cy="1143000"/>
          </a:xfrm>
        </p:spPr>
        <p:txBody>
          <a:bodyPr/>
          <a:lstStyle/>
          <a:p>
            <a:pPr eaLnBrk="1" hangingPunct="1"/>
            <a:r>
              <a:rPr lang="en-US" b="1" dirty="0" smtClean="0">
                <a:latin typeface="Tahoma" pitchFamily="34" charset="0"/>
              </a:rPr>
              <a:t/>
            </a:r>
            <a:br>
              <a:rPr lang="en-US" b="1" dirty="0" smtClean="0">
                <a:latin typeface="Tahoma" pitchFamily="34" charset="0"/>
              </a:rPr>
            </a:br>
            <a:r>
              <a:rPr lang="en-US" b="1" dirty="0" smtClean="0">
                <a:latin typeface="Tahoma" pitchFamily="34" charset="0"/>
              </a:rPr>
              <a:t>The Body of the Letter</a:t>
            </a:r>
            <a:br>
              <a:rPr lang="en-US" b="1" dirty="0" smtClean="0">
                <a:latin typeface="Tahoma" pitchFamily="34" charset="0"/>
              </a:rPr>
            </a:br>
            <a:endParaRPr lang="en-US" dirty="0" smtClean="0"/>
          </a:p>
        </p:txBody>
      </p:sp>
      <p:sp>
        <p:nvSpPr>
          <p:cNvPr id="3" name="Content Placeholder 2"/>
          <p:cNvSpPr>
            <a:spLocks noGrp="1"/>
          </p:cNvSpPr>
          <p:nvPr>
            <p:ph idx="1"/>
          </p:nvPr>
        </p:nvSpPr>
        <p:spPr>
          <a:xfrm>
            <a:off x="457200" y="1143000"/>
            <a:ext cx="8229600" cy="5334000"/>
          </a:xfrm>
        </p:spPr>
        <p:txBody>
          <a:bodyPr/>
          <a:lstStyle/>
          <a:p>
            <a:pPr marL="571500" indent="-571500" eaLnBrk="1" hangingPunct="1">
              <a:buNone/>
            </a:pPr>
            <a:r>
              <a:rPr lang="en-US" sz="4000" b="1" dirty="0" smtClean="0">
                <a:latin typeface="Tahoma" pitchFamily="34" charset="0"/>
              </a:rPr>
              <a:t>A. The Disclosure of the Problem</a:t>
            </a:r>
            <a:endParaRPr lang="en-US" sz="4000" dirty="0" smtClean="0">
              <a:latin typeface="Tahoma" pitchFamily="34" charset="0"/>
            </a:endParaRPr>
          </a:p>
          <a:p>
            <a:pPr marL="514350" indent="-514350" eaLnBrk="1" hangingPunct="1">
              <a:buFont typeface="Calibri" pitchFamily="34" charset="0"/>
              <a:buAutoNum type="alphaUcPeriod" startAt="2"/>
            </a:pPr>
            <a:r>
              <a:rPr lang="en-US" sz="4000" b="1" dirty="0" smtClean="0">
                <a:latin typeface="Tahoma" pitchFamily="34" charset="0"/>
              </a:rPr>
              <a:t>The Appeal</a:t>
            </a:r>
          </a:p>
          <a:p>
            <a:pPr marL="914400" lvl="1" indent="-514350" eaLnBrk="1" hangingPunct="1">
              <a:buFont typeface="Arial" charset="0"/>
              <a:buNone/>
            </a:pPr>
            <a:r>
              <a:rPr lang="en-US" sz="3200" i="1" dirty="0" smtClean="0">
                <a:latin typeface="Tahoma" pitchFamily="34" charset="0"/>
              </a:rPr>
              <a:t>So then, brothers, stand firm and hold to the teachings we passed on to you, whether by word of mouth or by letter. </a:t>
            </a:r>
          </a:p>
          <a:p>
            <a:pPr marL="914400" lvl="1" indent="-514350" algn="r" eaLnBrk="1" hangingPunct="1">
              <a:buFont typeface="Arial" charset="0"/>
              <a:buNone/>
            </a:pPr>
            <a:r>
              <a:rPr lang="en-US" sz="3200" dirty="0" smtClean="0">
                <a:latin typeface="Tahoma" pitchFamily="34" charset="0"/>
              </a:rPr>
              <a:t>- II Thessalonians 2:15</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withEffect">
                                  <p:stCondLst>
                                    <p:cond delay="0"/>
                                  </p:stCondLst>
                                  <p:childTnLst>
                                    <p:set>
                                      <p:cBhvr rctx="PPT">
                                        <p:cTn id="6" dur="indefinite"/>
                                        <p:tgtEl>
                                          <p:spTgt spid="3">
                                            <p:txEl>
                                              <p:pRg st="0" end="0"/>
                                            </p:txEl>
                                          </p:spTgt>
                                        </p:tgtEl>
                                        <p:attrNameLst>
                                          <p:attrName>style.opacity</p:attrName>
                                        </p:attrNameLst>
                                      </p:cBhvr>
                                      <p:to>
                                        <p:strVal val="0.5"/>
                                      </p:to>
                                    </p:set>
                                    <p:animEffect filter="image" prLst="opacity: 0.5">
                                      <p:cBhvr rctx="IE">
                                        <p:cTn id="7" dur="indefinite"/>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457200" y="0"/>
            <a:ext cx="8229600" cy="1143000"/>
          </a:xfrm>
        </p:spPr>
        <p:txBody>
          <a:bodyPr/>
          <a:lstStyle/>
          <a:p>
            <a:pPr eaLnBrk="1" hangingPunct="1"/>
            <a:r>
              <a:rPr lang="en-US" b="1" dirty="0" smtClean="0">
                <a:latin typeface="Tahoma" pitchFamily="34" charset="0"/>
              </a:rPr>
              <a:t/>
            </a:r>
            <a:br>
              <a:rPr lang="en-US" b="1" dirty="0" smtClean="0">
                <a:latin typeface="Tahoma" pitchFamily="34" charset="0"/>
              </a:rPr>
            </a:br>
            <a:r>
              <a:rPr lang="en-US" b="1" dirty="0" smtClean="0">
                <a:latin typeface="Tahoma" pitchFamily="34" charset="0"/>
              </a:rPr>
              <a:t>The Body of the Letter</a:t>
            </a:r>
            <a:br>
              <a:rPr lang="en-US" b="1" dirty="0" smtClean="0">
                <a:latin typeface="Tahoma" pitchFamily="34" charset="0"/>
              </a:rPr>
            </a:br>
            <a:endParaRPr lang="en-US" dirty="0" smtClean="0"/>
          </a:p>
        </p:txBody>
      </p:sp>
      <p:sp>
        <p:nvSpPr>
          <p:cNvPr id="3" name="Content Placeholder 2"/>
          <p:cNvSpPr>
            <a:spLocks noGrp="1"/>
          </p:cNvSpPr>
          <p:nvPr>
            <p:ph idx="1"/>
          </p:nvPr>
        </p:nvSpPr>
        <p:spPr>
          <a:xfrm>
            <a:off x="457200" y="1219200"/>
            <a:ext cx="8229600" cy="5410200"/>
          </a:xfrm>
        </p:spPr>
        <p:txBody>
          <a:bodyPr/>
          <a:lstStyle/>
          <a:p>
            <a:pPr marL="514350" indent="-514350" eaLnBrk="1" hangingPunct="1">
              <a:lnSpc>
                <a:spcPct val="90000"/>
              </a:lnSpc>
              <a:buFont typeface="Calibri" pitchFamily="34" charset="0"/>
              <a:buAutoNum type="alphaUcPeriod"/>
            </a:pPr>
            <a:r>
              <a:rPr lang="en-US" sz="4000" b="1" dirty="0" smtClean="0">
                <a:latin typeface="Tahoma" pitchFamily="34" charset="0"/>
              </a:rPr>
              <a:t>The Disclosure of the Problem</a:t>
            </a:r>
          </a:p>
          <a:p>
            <a:pPr marL="514350" indent="-514350" eaLnBrk="1" hangingPunct="1">
              <a:lnSpc>
                <a:spcPct val="90000"/>
              </a:lnSpc>
              <a:buFont typeface="Calibri" pitchFamily="34" charset="0"/>
              <a:buAutoNum type="alphaUcPeriod"/>
            </a:pPr>
            <a:r>
              <a:rPr lang="en-US" sz="4000" b="1" dirty="0" smtClean="0">
                <a:latin typeface="Tahoma" pitchFamily="34" charset="0"/>
              </a:rPr>
              <a:t>The Appeal</a:t>
            </a:r>
          </a:p>
          <a:p>
            <a:pPr marL="514350" indent="-514350" eaLnBrk="1" hangingPunct="1">
              <a:lnSpc>
                <a:spcPct val="90000"/>
              </a:lnSpc>
              <a:buFont typeface="Calibri" pitchFamily="34" charset="0"/>
              <a:buAutoNum type="alphaUcPeriod"/>
            </a:pPr>
            <a:r>
              <a:rPr lang="en-US" sz="4000" b="1" dirty="0" smtClean="0">
                <a:latin typeface="Tahoma" pitchFamily="34" charset="0"/>
              </a:rPr>
              <a:t>The Now About Sections</a:t>
            </a:r>
          </a:p>
          <a:p>
            <a:pPr marL="571500" indent="-571500" eaLnBrk="1" hangingPunct="1">
              <a:lnSpc>
                <a:spcPct val="90000"/>
              </a:lnSpc>
              <a:buFont typeface="Arial" charset="0"/>
              <a:buNone/>
            </a:pPr>
            <a:r>
              <a:rPr lang="en-US" dirty="0" smtClean="0">
                <a:latin typeface="Tahoma" pitchFamily="34" charset="0"/>
              </a:rPr>
              <a:t>Now, brothers, about times and dates we do not need to write to you, </a:t>
            </a:r>
            <a:r>
              <a:rPr lang="en-US" baseline="30000" dirty="0" smtClean="0">
                <a:latin typeface="Tahoma" pitchFamily="34" charset="0"/>
              </a:rPr>
              <a:t> </a:t>
            </a:r>
            <a:r>
              <a:rPr lang="en-US" dirty="0" smtClean="0">
                <a:latin typeface="Tahoma" pitchFamily="34" charset="0"/>
              </a:rPr>
              <a:t>for you know very well that the day of the Lord will come like a thief in the night. </a:t>
            </a:r>
            <a:r>
              <a:rPr lang="en-US" baseline="30000" dirty="0" smtClean="0">
                <a:latin typeface="Tahoma" pitchFamily="34" charset="0"/>
              </a:rPr>
              <a:t> </a:t>
            </a:r>
            <a:r>
              <a:rPr lang="en-US" dirty="0" smtClean="0">
                <a:latin typeface="Tahoma" pitchFamily="34" charset="0"/>
              </a:rPr>
              <a:t> </a:t>
            </a:r>
          </a:p>
          <a:p>
            <a:pPr marL="571500" indent="-571500" algn="r" eaLnBrk="1" hangingPunct="1">
              <a:lnSpc>
                <a:spcPct val="90000"/>
              </a:lnSpc>
              <a:buFont typeface="Arial" charset="0"/>
              <a:buNone/>
            </a:pPr>
            <a:r>
              <a:rPr lang="en-US" dirty="0" smtClean="0">
                <a:latin typeface="Tahoma" pitchFamily="34" charset="0"/>
              </a:rPr>
              <a:t>- I Thessalonians 5:1-2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withEffect">
                                  <p:stCondLst>
                                    <p:cond delay="0"/>
                                  </p:stCondLst>
                                  <p:childTnLst>
                                    <p:set>
                                      <p:cBhvr rctx="PPT">
                                        <p:cTn id="6" dur="indefinite"/>
                                        <p:tgtEl>
                                          <p:spTgt spid="3">
                                            <p:txEl>
                                              <p:pRg st="0" end="0"/>
                                            </p:txEl>
                                          </p:spTgt>
                                        </p:tgtEl>
                                        <p:attrNameLst>
                                          <p:attrName>style.opacity</p:attrName>
                                        </p:attrNameLst>
                                      </p:cBhvr>
                                      <p:to>
                                        <p:strVal val="0.5"/>
                                      </p:to>
                                    </p:set>
                                    <p:animEffect filter="image" prLst="opacity: 0.5">
                                      <p:cBhvr rctx="IE">
                                        <p:cTn id="7" dur="indefinite"/>
                                        <p:tgtEl>
                                          <p:spTgt spid="3">
                                            <p:txEl>
                                              <p:pRg st="0" end="0"/>
                                            </p:txEl>
                                          </p:spTgt>
                                        </p:tgtEl>
                                      </p:cBhvr>
                                    </p:animEffect>
                                  </p:childTnLst>
                                </p:cTn>
                              </p:par>
                              <p:par>
                                <p:cTn id="8" presetID="9" presetClass="emph" presetSubtype="0" nodeType="withEffect">
                                  <p:stCondLst>
                                    <p:cond delay="0"/>
                                  </p:stCondLst>
                                  <p:childTnLst>
                                    <p:set>
                                      <p:cBhvr rctx="PPT">
                                        <p:cTn id="9" dur="indefinite"/>
                                        <p:tgtEl>
                                          <p:spTgt spid="3">
                                            <p:txEl>
                                              <p:pRg st="1" end="1"/>
                                            </p:txEl>
                                          </p:spTgt>
                                        </p:tgtEl>
                                        <p:attrNameLst>
                                          <p:attrName>style.opacity</p:attrName>
                                        </p:attrNameLst>
                                      </p:cBhvr>
                                      <p:to>
                                        <p:strVal val="0.5"/>
                                      </p:to>
                                    </p:set>
                                    <p:animEffect filter="image" prLst="opacity: 0.5">
                                      <p:cBhvr rctx="IE">
                                        <p:cTn id="10" dur="indefinite"/>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1000"/>
                                        <p:tgtEl>
                                          <p:spTgt spid="3">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eaLnBrk="1" hangingPunct="1"/>
            <a:r>
              <a:rPr lang="en-US" b="1" dirty="0" smtClean="0">
                <a:latin typeface="Tahoma" pitchFamily="34" charset="0"/>
              </a:rPr>
              <a:t/>
            </a:r>
            <a:br>
              <a:rPr lang="en-US" b="1" dirty="0" smtClean="0">
                <a:latin typeface="Tahoma" pitchFamily="34" charset="0"/>
              </a:rPr>
            </a:br>
            <a:r>
              <a:rPr lang="en-US" b="1" dirty="0" smtClean="0">
                <a:latin typeface="Tahoma" pitchFamily="34" charset="0"/>
              </a:rPr>
              <a:t>The Body of the Letter</a:t>
            </a:r>
            <a:br>
              <a:rPr lang="en-US" b="1" dirty="0" smtClean="0">
                <a:latin typeface="Tahoma" pitchFamily="34" charset="0"/>
              </a:rPr>
            </a:br>
            <a:endParaRPr lang="en-US" dirty="0" smtClean="0"/>
          </a:p>
        </p:txBody>
      </p:sp>
      <p:sp>
        <p:nvSpPr>
          <p:cNvPr id="3" name="Content Placeholder 2"/>
          <p:cNvSpPr>
            <a:spLocks noGrp="1"/>
          </p:cNvSpPr>
          <p:nvPr>
            <p:ph idx="1"/>
          </p:nvPr>
        </p:nvSpPr>
        <p:spPr/>
        <p:txBody>
          <a:bodyPr/>
          <a:lstStyle/>
          <a:p>
            <a:pPr marL="742950" indent="-742950" eaLnBrk="1" hangingPunct="1">
              <a:buFont typeface="+mj-lt"/>
              <a:buAutoNum type="alphaUcPeriod" startAt="4"/>
            </a:pPr>
            <a:r>
              <a:rPr lang="en-US" sz="4000" b="1" dirty="0" smtClean="0">
                <a:latin typeface="Tahoma" pitchFamily="34" charset="0"/>
              </a:rPr>
              <a:t>The Confidence Section</a:t>
            </a:r>
            <a:endParaRPr lang="en-US" sz="4000" dirty="0" smtClean="0">
              <a:latin typeface="Tahoma" pitchFamily="34" charset="0"/>
            </a:endParaRPr>
          </a:p>
          <a:p>
            <a:pPr lvl="1" eaLnBrk="1" hangingPunct="1">
              <a:buFont typeface="Arial" charset="0"/>
              <a:buNone/>
            </a:pPr>
            <a:r>
              <a:rPr lang="en-US" sz="3600" i="1" dirty="0" smtClean="0">
                <a:latin typeface="Tahoma" pitchFamily="34" charset="0"/>
              </a:rPr>
              <a:t>We have confidence in the Lord that you are doing and will continue to do the things we command. </a:t>
            </a:r>
            <a:r>
              <a:rPr lang="en-US" sz="3600" i="1" baseline="30000" dirty="0" smtClean="0">
                <a:latin typeface="Tahoma" pitchFamily="34" charset="0"/>
              </a:rPr>
              <a:t> </a:t>
            </a:r>
            <a:r>
              <a:rPr lang="en-US" sz="3600" i="1" dirty="0" smtClean="0">
                <a:latin typeface="Tahoma" pitchFamily="34" charset="0"/>
              </a:rPr>
              <a:t>May the Lord direct your hearts into God’s love and Christ’s perseverance. </a:t>
            </a:r>
          </a:p>
          <a:p>
            <a:pPr lvl="1" algn="r" eaLnBrk="1" hangingPunct="1">
              <a:buFont typeface="Arial" charset="0"/>
              <a:buNone/>
            </a:pPr>
            <a:r>
              <a:rPr lang="en-US" sz="3600" dirty="0" smtClean="0">
                <a:latin typeface="Tahoma" pitchFamily="34" charset="0"/>
              </a:rPr>
              <a:t>- II Thessalonians 3:4-5</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ahoma" pitchFamily="34" charset="0"/>
                <a:ea typeface="Tahoma" pitchFamily="34" charset="0"/>
                <a:cs typeface="Tahoma" pitchFamily="34" charset="0"/>
              </a:rPr>
              <a:t>Letter Structure Today</a:t>
            </a:r>
            <a:endParaRPr lang="en-US" dirty="0">
              <a:latin typeface="Tahoma" pitchFamily="34" charset="0"/>
              <a:ea typeface="Tahoma" pitchFamily="34" charset="0"/>
              <a:cs typeface="Tahoma" pitchFamily="34" charset="0"/>
            </a:endParaRPr>
          </a:p>
        </p:txBody>
      </p:sp>
      <p:sp>
        <p:nvSpPr>
          <p:cNvPr id="3" name="Content Placeholder 2"/>
          <p:cNvSpPr>
            <a:spLocks noGrp="1"/>
          </p:cNvSpPr>
          <p:nvPr>
            <p:ph idx="1"/>
          </p:nvPr>
        </p:nvSpPr>
        <p:spPr/>
        <p:txBody>
          <a:bodyPr/>
          <a:lstStyle/>
          <a:p>
            <a:r>
              <a:rPr lang="en-US" dirty="0" smtClean="0">
                <a:latin typeface="Tahoma" pitchFamily="34" charset="0"/>
                <a:ea typeface="Tahoma" pitchFamily="34" charset="0"/>
                <a:cs typeface="Tahoma" pitchFamily="34" charset="0"/>
              </a:rPr>
              <a:t>Thank you letters</a:t>
            </a:r>
          </a:p>
          <a:p>
            <a:r>
              <a:rPr lang="en-US" dirty="0" smtClean="0">
                <a:latin typeface="Tahoma" pitchFamily="34" charset="0"/>
                <a:ea typeface="Tahoma" pitchFamily="34" charset="0"/>
                <a:cs typeface="Tahoma" pitchFamily="34" charset="0"/>
              </a:rPr>
              <a:t>Cover letters</a:t>
            </a:r>
          </a:p>
          <a:p>
            <a:r>
              <a:rPr lang="en-US" dirty="0" smtClean="0">
                <a:latin typeface="Tahoma" pitchFamily="34" charset="0"/>
                <a:ea typeface="Tahoma" pitchFamily="34" charset="0"/>
                <a:cs typeface="Tahoma" pitchFamily="34" charset="0"/>
              </a:rPr>
              <a:t>Love letters</a:t>
            </a:r>
          </a:p>
          <a:p>
            <a:r>
              <a:rPr lang="en-US" dirty="0" smtClean="0">
                <a:latin typeface="Tahoma" pitchFamily="34" charset="0"/>
                <a:ea typeface="Tahoma" pitchFamily="34" charset="0"/>
                <a:cs typeface="Tahoma" pitchFamily="34" charset="0"/>
              </a:rPr>
              <a:t>Referral letters</a:t>
            </a:r>
          </a:p>
          <a:p>
            <a:r>
              <a:rPr lang="en-US" dirty="0" smtClean="0">
                <a:latin typeface="Tahoma" pitchFamily="34" charset="0"/>
                <a:ea typeface="Tahoma" pitchFamily="34" charset="0"/>
                <a:cs typeface="Tahoma" pitchFamily="34" charset="0"/>
              </a:rPr>
              <a:t>Business letters</a:t>
            </a:r>
          </a:p>
          <a:p>
            <a:r>
              <a:rPr lang="en-US" dirty="0" smtClean="0">
                <a:latin typeface="Tahoma" pitchFamily="34" charset="0"/>
                <a:ea typeface="Tahoma" pitchFamily="34" charset="0"/>
                <a:cs typeface="Tahoma" pitchFamily="34" charset="0"/>
              </a:rPr>
              <a:t>Apology letters</a:t>
            </a:r>
          </a:p>
          <a:p>
            <a:r>
              <a:rPr lang="en-US" dirty="0" smtClean="0">
                <a:latin typeface="Tahoma" pitchFamily="34" charset="0"/>
                <a:ea typeface="Tahoma" pitchFamily="34" charset="0"/>
                <a:cs typeface="Tahoma" pitchFamily="34" charset="0"/>
              </a:rPr>
              <a:t>Sympathy letters</a:t>
            </a:r>
            <a:endParaRPr lang="en-US" dirty="0">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1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pPr eaLnBrk="1" hangingPunct="1"/>
            <a:r>
              <a:rPr lang="en-US" b="1" dirty="0" smtClean="0">
                <a:latin typeface="Tahoma" pitchFamily="34" charset="0"/>
              </a:rPr>
              <a:t/>
            </a:r>
            <a:br>
              <a:rPr lang="en-US" b="1" dirty="0" smtClean="0">
                <a:latin typeface="Tahoma" pitchFamily="34" charset="0"/>
              </a:rPr>
            </a:br>
            <a:r>
              <a:rPr lang="en-US" b="1" dirty="0" smtClean="0">
                <a:latin typeface="Tahoma" pitchFamily="34" charset="0"/>
              </a:rPr>
              <a:t>The Body of the Letter</a:t>
            </a:r>
            <a:br>
              <a:rPr lang="en-US" b="1" dirty="0" smtClean="0">
                <a:latin typeface="Tahoma" pitchFamily="34" charset="0"/>
              </a:rPr>
            </a:br>
            <a:endParaRPr lang="en-US" dirty="0" smtClean="0"/>
          </a:p>
        </p:txBody>
      </p:sp>
      <p:sp>
        <p:nvSpPr>
          <p:cNvPr id="3" name="Content Placeholder 2"/>
          <p:cNvSpPr>
            <a:spLocks noGrp="1"/>
          </p:cNvSpPr>
          <p:nvPr>
            <p:ph idx="1"/>
          </p:nvPr>
        </p:nvSpPr>
        <p:spPr/>
        <p:txBody>
          <a:bodyPr/>
          <a:lstStyle/>
          <a:p>
            <a:pPr marL="742950" indent="-742950" eaLnBrk="1" hangingPunct="1">
              <a:buFont typeface="+mj-lt"/>
              <a:buAutoNum type="alphaUcPeriod" startAt="5"/>
            </a:pPr>
            <a:r>
              <a:rPr lang="en-US" sz="4000" b="1" dirty="0" smtClean="0">
                <a:latin typeface="Tahoma" pitchFamily="34" charset="0"/>
              </a:rPr>
              <a:t>The Exhortation Section</a:t>
            </a:r>
          </a:p>
          <a:p>
            <a:pPr lvl="1" eaLnBrk="1" hangingPunct="1">
              <a:buFont typeface="Arial" charset="0"/>
              <a:buNone/>
            </a:pPr>
            <a:r>
              <a:rPr lang="en-US" sz="2400" i="1" dirty="0" smtClean="0">
                <a:latin typeface="Tahoma" pitchFamily="34" charset="0"/>
              </a:rPr>
              <a:t>In the name of the Lord Jesus Christ, we command you, brothers, to keep away from every brother who is idle and does not live according to the teaching you received from us. For you yourselves know how you ought to follow our example. We were not idle when we were with you, nor did we eat anyone’s food without paying for it. On the contrary, we worked night and day, laboring and toiling so that we would not be a burden to any of you.  </a:t>
            </a:r>
          </a:p>
          <a:p>
            <a:pPr lvl="1" algn="r" eaLnBrk="1" hangingPunct="1">
              <a:buFont typeface="Arial" charset="0"/>
              <a:buNone/>
            </a:pPr>
            <a:r>
              <a:rPr lang="en-US" sz="2400" dirty="0" smtClean="0">
                <a:latin typeface="Tahoma" pitchFamily="34" charset="0"/>
              </a:rPr>
              <a:t>- II Thessalonians 3:6-9 </a:t>
            </a:r>
            <a:endParaRPr lang="en-US" sz="2600" dirty="0" smtClean="0">
              <a:latin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pPr eaLnBrk="1" hangingPunct="1"/>
            <a:r>
              <a:rPr lang="en-US" b="1" dirty="0" smtClean="0">
                <a:latin typeface="Tahoma" pitchFamily="34" charset="0"/>
              </a:rPr>
              <a:t/>
            </a:r>
            <a:br>
              <a:rPr lang="en-US" b="1" dirty="0" smtClean="0">
                <a:latin typeface="Tahoma" pitchFamily="34" charset="0"/>
              </a:rPr>
            </a:br>
            <a:r>
              <a:rPr lang="en-US" b="1" dirty="0" smtClean="0">
                <a:latin typeface="Tahoma" pitchFamily="34" charset="0"/>
              </a:rPr>
              <a:t>The Letter Closing</a:t>
            </a:r>
            <a:r>
              <a:rPr lang="en-US" dirty="0" smtClean="0">
                <a:latin typeface="Tahoma" pitchFamily="34" charset="0"/>
              </a:rPr>
              <a:t/>
            </a:r>
            <a:br>
              <a:rPr lang="en-US" dirty="0" smtClean="0">
                <a:latin typeface="Tahoma" pitchFamily="34" charset="0"/>
              </a:rPr>
            </a:br>
            <a:endParaRPr lang="en-US" dirty="0" smtClean="0"/>
          </a:p>
        </p:txBody>
      </p:sp>
      <p:sp>
        <p:nvSpPr>
          <p:cNvPr id="3" name="Content Placeholder 2"/>
          <p:cNvSpPr>
            <a:spLocks noGrp="1"/>
          </p:cNvSpPr>
          <p:nvPr>
            <p:ph idx="1"/>
          </p:nvPr>
        </p:nvSpPr>
        <p:spPr/>
        <p:txBody>
          <a:bodyPr/>
          <a:lstStyle/>
          <a:p>
            <a:pPr marL="914400" lvl="1" indent="-514350" eaLnBrk="1" hangingPunct="1">
              <a:buFont typeface="Calibri" pitchFamily="34" charset="0"/>
              <a:buAutoNum type="alphaUcPeriod"/>
            </a:pPr>
            <a:r>
              <a:rPr lang="en-US" sz="4000" b="1" dirty="0" smtClean="0">
                <a:latin typeface="Tahoma" pitchFamily="34" charset="0"/>
              </a:rPr>
              <a:t>The Peace Benediction</a:t>
            </a:r>
          </a:p>
          <a:p>
            <a:pPr marL="914400" lvl="1" indent="-514350" eaLnBrk="1" hangingPunct="1">
              <a:buFont typeface="Arial" charset="0"/>
              <a:buNone/>
            </a:pPr>
            <a:r>
              <a:rPr lang="en-US" sz="4000" i="1" dirty="0" smtClean="0">
                <a:latin typeface="Tahoma" pitchFamily="34" charset="0"/>
              </a:rPr>
              <a:t>Now may the Lord of peace himself give you peace at all times and in every way.         </a:t>
            </a:r>
          </a:p>
          <a:p>
            <a:pPr marL="914400" lvl="1" indent="-514350" algn="r" eaLnBrk="1" hangingPunct="1">
              <a:buFont typeface="Arial" charset="0"/>
              <a:buNone/>
            </a:pPr>
            <a:r>
              <a:rPr lang="en-US" sz="4000" dirty="0" smtClean="0">
                <a:latin typeface="Tahoma" pitchFamily="34" charset="0"/>
              </a:rPr>
              <a:t>- II Thessalonians </a:t>
            </a:r>
            <a:r>
              <a:rPr lang="en-US" sz="4000" dirty="0" err="1" smtClean="0">
                <a:latin typeface="Tahoma" pitchFamily="34" charset="0"/>
              </a:rPr>
              <a:t>3:16a</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pPr eaLnBrk="1" hangingPunct="1"/>
            <a:r>
              <a:rPr lang="en-US" b="1" dirty="0" smtClean="0">
                <a:latin typeface="Tahoma" pitchFamily="34" charset="0"/>
              </a:rPr>
              <a:t/>
            </a:r>
            <a:br>
              <a:rPr lang="en-US" b="1" dirty="0" smtClean="0">
                <a:latin typeface="Tahoma" pitchFamily="34" charset="0"/>
              </a:rPr>
            </a:br>
            <a:r>
              <a:rPr lang="en-US" b="1" dirty="0" smtClean="0">
                <a:latin typeface="Tahoma" pitchFamily="34" charset="0"/>
              </a:rPr>
              <a:t>The Letter Closing</a:t>
            </a:r>
            <a:r>
              <a:rPr lang="en-US" dirty="0" smtClean="0">
                <a:latin typeface="Tahoma" pitchFamily="34" charset="0"/>
              </a:rPr>
              <a:t/>
            </a:r>
            <a:br>
              <a:rPr lang="en-US" dirty="0" smtClean="0">
                <a:latin typeface="Tahoma" pitchFamily="34" charset="0"/>
              </a:rPr>
            </a:br>
            <a:endParaRPr lang="en-US" dirty="0" smtClean="0"/>
          </a:p>
        </p:txBody>
      </p:sp>
      <p:sp>
        <p:nvSpPr>
          <p:cNvPr id="3" name="Content Placeholder 2"/>
          <p:cNvSpPr>
            <a:spLocks noGrp="1"/>
          </p:cNvSpPr>
          <p:nvPr>
            <p:ph idx="1"/>
          </p:nvPr>
        </p:nvSpPr>
        <p:spPr/>
        <p:txBody>
          <a:bodyPr/>
          <a:lstStyle/>
          <a:p>
            <a:pPr marL="514350" indent="-514350" eaLnBrk="1" hangingPunct="1">
              <a:buFont typeface="Calibri" pitchFamily="34" charset="0"/>
              <a:buAutoNum type="alphaUcPeriod"/>
            </a:pPr>
            <a:r>
              <a:rPr lang="en-US" sz="4000" b="1" dirty="0" smtClean="0">
                <a:latin typeface="Tahoma" pitchFamily="34" charset="0"/>
              </a:rPr>
              <a:t>The Peace Benediction</a:t>
            </a:r>
            <a:endParaRPr lang="en-US" sz="4000" dirty="0" smtClean="0">
              <a:latin typeface="Tahoma" pitchFamily="34" charset="0"/>
            </a:endParaRPr>
          </a:p>
          <a:p>
            <a:pPr marL="514350" indent="-514350" eaLnBrk="1" hangingPunct="1">
              <a:buFont typeface="Calibri" pitchFamily="34" charset="0"/>
              <a:buAutoNum type="alphaUcPeriod"/>
            </a:pPr>
            <a:r>
              <a:rPr lang="en-US" sz="4000" b="1" dirty="0" smtClean="0">
                <a:latin typeface="Tahoma" pitchFamily="34" charset="0"/>
              </a:rPr>
              <a:t>The Final Greetings</a:t>
            </a:r>
          </a:p>
          <a:p>
            <a:pPr marL="914400" lvl="1" indent="-514350" eaLnBrk="1" hangingPunct="1">
              <a:buFont typeface="Arial" charset="0"/>
              <a:buNone/>
            </a:pPr>
            <a:r>
              <a:rPr lang="en-US" sz="4000" i="1" dirty="0" smtClean="0">
                <a:latin typeface="Tahoma" pitchFamily="34" charset="0"/>
              </a:rPr>
              <a:t>The Lord be with all of you. </a:t>
            </a:r>
          </a:p>
          <a:p>
            <a:pPr marL="914400" lvl="1" indent="-514350" algn="r" eaLnBrk="1" hangingPunct="1">
              <a:buFont typeface="Arial" charset="0"/>
              <a:buNone/>
            </a:pPr>
            <a:r>
              <a:rPr lang="en-US" sz="4000" dirty="0" smtClean="0">
                <a:latin typeface="Tahoma" pitchFamily="34" charset="0"/>
              </a:rPr>
              <a:t>- II Thessalonians </a:t>
            </a:r>
            <a:r>
              <a:rPr lang="en-US" sz="4000" dirty="0" err="1" smtClean="0">
                <a:latin typeface="Tahoma" pitchFamily="34" charset="0"/>
              </a:rPr>
              <a:t>3:16b</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withEffect">
                                  <p:stCondLst>
                                    <p:cond delay="0"/>
                                  </p:stCondLst>
                                  <p:childTnLst>
                                    <p:set>
                                      <p:cBhvr rctx="PPT">
                                        <p:cTn id="6" dur="indefinite"/>
                                        <p:tgtEl>
                                          <p:spTgt spid="3">
                                            <p:txEl>
                                              <p:pRg st="0" end="0"/>
                                            </p:txEl>
                                          </p:spTgt>
                                        </p:tgtEl>
                                        <p:attrNameLst>
                                          <p:attrName>style.opacity</p:attrName>
                                        </p:attrNameLst>
                                      </p:cBhvr>
                                      <p:to>
                                        <p:strVal val="0.5"/>
                                      </p:to>
                                    </p:set>
                                    <p:animEffect filter="image" prLst="opacity: 0.5">
                                      <p:cBhvr rctx="IE">
                                        <p:cTn id="7" dur="indefinite"/>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pPr eaLnBrk="1" hangingPunct="1"/>
            <a:r>
              <a:rPr lang="en-US" b="1" dirty="0" smtClean="0">
                <a:latin typeface="Tahoma" pitchFamily="34" charset="0"/>
              </a:rPr>
              <a:t/>
            </a:r>
            <a:br>
              <a:rPr lang="en-US" b="1" dirty="0" smtClean="0">
                <a:latin typeface="Tahoma" pitchFamily="34" charset="0"/>
              </a:rPr>
            </a:br>
            <a:r>
              <a:rPr lang="en-US" b="1" dirty="0" smtClean="0">
                <a:latin typeface="Tahoma" pitchFamily="34" charset="0"/>
              </a:rPr>
              <a:t>The Letter Closing</a:t>
            </a:r>
            <a:r>
              <a:rPr lang="en-US" dirty="0" smtClean="0">
                <a:latin typeface="Tahoma" pitchFamily="34" charset="0"/>
              </a:rPr>
              <a:t/>
            </a:r>
            <a:br>
              <a:rPr lang="en-US" dirty="0" smtClean="0">
                <a:latin typeface="Tahoma" pitchFamily="34" charset="0"/>
              </a:rPr>
            </a:br>
            <a:endParaRPr lang="en-US" dirty="0" smtClean="0"/>
          </a:p>
        </p:txBody>
      </p:sp>
      <p:sp>
        <p:nvSpPr>
          <p:cNvPr id="3" name="Content Placeholder 2"/>
          <p:cNvSpPr>
            <a:spLocks noGrp="1"/>
          </p:cNvSpPr>
          <p:nvPr>
            <p:ph idx="1"/>
          </p:nvPr>
        </p:nvSpPr>
        <p:spPr>
          <a:xfrm>
            <a:off x="457200" y="1600200"/>
            <a:ext cx="8229600" cy="5029200"/>
          </a:xfrm>
        </p:spPr>
        <p:txBody>
          <a:bodyPr/>
          <a:lstStyle/>
          <a:p>
            <a:pPr marL="514350" indent="-514350" eaLnBrk="1" hangingPunct="1">
              <a:buFont typeface="Calibri" pitchFamily="34" charset="0"/>
              <a:buAutoNum type="alphaUcPeriod"/>
            </a:pPr>
            <a:r>
              <a:rPr lang="en-US" sz="4000" b="1" dirty="0" smtClean="0">
                <a:latin typeface="Tahoma" pitchFamily="34" charset="0"/>
              </a:rPr>
              <a:t>The Peace Benediction</a:t>
            </a:r>
            <a:endParaRPr lang="en-US" sz="4000" dirty="0" smtClean="0">
              <a:latin typeface="Tahoma" pitchFamily="34" charset="0"/>
            </a:endParaRPr>
          </a:p>
          <a:p>
            <a:pPr marL="514350" indent="-514350" eaLnBrk="1" hangingPunct="1">
              <a:buFont typeface="Calibri" pitchFamily="34" charset="0"/>
              <a:buAutoNum type="alphaUcPeriod"/>
            </a:pPr>
            <a:r>
              <a:rPr lang="en-US" sz="4000" b="1" dirty="0" smtClean="0">
                <a:latin typeface="Tahoma" pitchFamily="34" charset="0"/>
              </a:rPr>
              <a:t>The Final Greetings</a:t>
            </a:r>
            <a:endParaRPr lang="en-US" sz="4000" dirty="0" smtClean="0">
              <a:latin typeface="Tahoma" pitchFamily="34" charset="0"/>
            </a:endParaRPr>
          </a:p>
          <a:p>
            <a:pPr marL="514350" indent="-514350" eaLnBrk="1" hangingPunct="1">
              <a:buFont typeface="Calibri" pitchFamily="34" charset="0"/>
              <a:buAutoNum type="alphaUcPeriod"/>
            </a:pPr>
            <a:r>
              <a:rPr lang="en-US" sz="4000" b="1" dirty="0" smtClean="0">
                <a:latin typeface="Tahoma" pitchFamily="34" charset="0"/>
              </a:rPr>
              <a:t>The Autograph</a:t>
            </a:r>
          </a:p>
          <a:p>
            <a:pPr marL="914400" lvl="1" indent="-514350" eaLnBrk="1" hangingPunct="1">
              <a:buFont typeface="Arial" charset="0"/>
              <a:buNone/>
            </a:pPr>
            <a:r>
              <a:rPr lang="en-US" sz="3200" i="1" dirty="0" smtClean="0">
                <a:latin typeface="Tahoma" pitchFamily="34" charset="0"/>
              </a:rPr>
              <a:t>I, Paul, write this greeting in my own hand, which is the distinguishing mark in all my letters. This is how I write.                     </a:t>
            </a:r>
          </a:p>
          <a:p>
            <a:pPr marL="914400" lvl="1" indent="-514350" algn="r" eaLnBrk="1" hangingPunct="1">
              <a:buFont typeface="Arial" charset="0"/>
              <a:buNone/>
            </a:pPr>
            <a:r>
              <a:rPr lang="en-US" sz="3200" dirty="0" smtClean="0">
                <a:latin typeface="Tahoma" pitchFamily="34" charset="0"/>
              </a:rPr>
              <a:t>- II Thessalonians 3:17</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withEffect">
                                  <p:stCondLst>
                                    <p:cond delay="0"/>
                                  </p:stCondLst>
                                  <p:childTnLst>
                                    <p:set>
                                      <p:cBhvr rctx="PPT">
                                        <p:cTn id="6" dur="indefinite"/>
                                        <p:tgtEl>
                                          <p:spTgt spid="3">
                                            <p:txEl>
                                              <p:pRg st="0" end="0"/>
                                            </p:txEl>
                                          </p:spTgt>
                                        </p:tgtEl>
                                        <p:attrNameLst>
                                          <p:attrName>style.opacity</p:attrName>
                                        </p:attrNameLst>
                                      </p:cBhvr>
                                      <p:to>
                                        <p:strVal val="0.5"/>
                                      </p:to>
                                    </p:set>
                                    <p:animEffect filter="image" prLst="opacity: 0.5">
                                      <p:cBhvr rctx="IE">
                                        <p:cTn id="7" dur="indefinite"/>
                                        <p:tgtEl>
                                          <p:spTgt spid="3">
                                            <p:txEl>
                                              <p:pRg st="0" end="0"/>
                                            </p:txEl>
                                          </p:spTgt>
                                        </p:tgtEl>
                                      </p:cBhvr>
                                    </p:animEffect>
                                  </p:childTnLst>
                                </p:cTn>
                              </p:par>
                              <p:par>
                                <p:cTn id="8" presetID="9" presetClass="emph" presetSubtype="0" nodeType="withEffect">
                                  <p:stCondLst>
                                    <p:cond delay="0"/>
                                  </p:stCondLst>
                                  <p:childTnLst>
                                    <p:set>
                                      <p:cBhvr rctx="PPT">
                                        <p:cTn id="9" dur="indefinite"/>
                                        <p:tgtEl>
                                          <p:spTgt spid="3">
                                            <p:txEl>
                                              <p:pRg st="1" end="1"/>
                                            </p:txEl>
                                          </p:spTgt>
                                        </p:tgtEl>
                                        <p:attrNameLst>
                                          <p:attrName>style.opacity</p:attrName>
                                        </p:attrNameLst>
                                      </p:cBhvr>
                                      <p:to>
                                        <p:strVal val="0.5"/>
                                      </p:to>
                                    </p:set>
                                    <p:animEffect filter="image" prLst="opacity: 0.5">
                                      <p:cBhvr rctx="IE">
                                        <p:cTn id="10" dur="indefinite"/>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1000"/>
                                        <p:tgtEl>
                                          <p:spTgt spid="3">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ahoma" pitchFamily="34" charset="0"/>
              </a:rPr>
              <a:t/>
            </a:r>
            <a:br>
              <a:rPr lang="en-US" b="1" dirty="0" smtClean="0">
                <a:latin typeface="Tahoma" pitchFamily="34" charset="0"/>
              </a:rPr>
            </a:br>
            <a:r>
              <a:rPr lang="en-US" b="1" dirty="0" smtClean="0">
                <a:latin typeface="Tahoma" pitchFamily="34" charset="0"/>
              </a:rPr>
              <a:t>The Letter Closing</a:t>
            </a:r>
            <a:r>
              <a:rPr lang="en-US" dirty="0" smtClean="0">
                <a:latin typeface="Tahoma" pitchFamily="34" charset="0"/>
              </a:rPr>
              <a:t/>
            </a:r>
            <a:br>
              <a:rPr lang="en-US" dirty="0" smtClean="0">
                <a:latin typeface="Tahoma" pitchFamily="34" charset="0"/>
              </a:rPr>
            </a:br>
            <a:endParaRPr lang="en-US" dirty="0"/>
          </a:p>
        </p:txBody>
      </p:sp>
      <p:sp>
        <p:nvSpPr>
          <p:cNvPr id="3" name="Content Placeholder 2"/>
          <p:cNvSpPr>
            <a:spLocks noGrp="1"/>
          </p:cNvSpPr>
          <p:nvPr>
            <p:ph idx="1"/>
          </p:nvPr>
        </p:nvSpPr>
        <p:spPr/>
        <p:txBody>
          <a:bodyPr/>
          <a:lstStyle/>
          <a:p>
            <a:pPr marL="514350" indent="-514350">
              <a:buFont typeface="+mj-lt"/>
              <a:buAutoNum type="alphaUcPeriod" startAt="3"/>
            </a:pPr>
            <a:r>
              <a:rPr lang="en-US" b="1" dirty="0" smtClean="0">
                <a:latin typeface="Tahoma" pitchFamily="34" charset="0"/>
              </a:rPr>
              <a:t>The Autograph</a:t>
            </a:r>
          </a:p>
          <a:p>
            <a:pPr marL="571500" indent="-457200">
              <a:lnSpc>
                <a:spcPct val="120000"/>
              </a:lnSpc>
              <a:buNone/>
            </a:pPr>
            <a:r>
              <a:rPr lang="en-US" sz="2800" dirty="0" smtClean="0">
                <a:latin typeface="Tahoma" pitchFamily="34" charset="0"/>
                <a:cs typeface="Tahoma" pitchFamily="34" charset="0"/>
              </a:rPr>
              <a:t>The autograph was a fixed literary custom of Greco-Roman letters to indicate commitment of author to its contents. Paul somewhat similarly uses the autograph to add emphasis to the content of his letters.</a:t>
            </a:r>
          </a:p>
          <a:p>
            <a:endParaRPr lang="en-US" dirty="0"/>
          </a:p>
        </p:txBody>
      </p:sp>
      <p:pic>
        <p:nvPicPr>
          <p:cNvPr id="4" name="Picture 4"/>
          <p:cNvPicPr>
            <a:picLocks noChangeAspect="1" noChangeArrowheads="1"/>
          </p:cNvPicPr>
          <p:nvPr/>
        </p:nvPicPr>
        <p:blipFill>
          <a:blip r:embed="rId2" cstate="print"/>
          <a:srcRect/>
          <a:stretch>
            <a:fillRect/>
          </a:stretch>
        </p:blipFill>
        <p:spPr bwMode="auto">
          <a:xfrm>
            <a:off x="5562600" y="4243387"/>
            <a:ext cx="2971800" cy="26146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ahoma" pitchFamily="34" charset="0"/>
              </a:rPr>
              <a:t/>
            </a:r>
            <a:br>
              <a:rPr lang="en-US" b="1" dirty="0" smtClean="0">
                <a:latin typeface="Tahoma" pitchFamily="34" charset="0"/>
              </a:rPr>
            </a:br>
            <a:r>
              <a:rPr lang="en-US" b="1" dirty="0" smtClean="0">
                <a:latin typeface="Tahoma" pitchFamily="34" charset="0"/>
              </a:rPr>
              <a:t>The Letter Closing</a:t>
            </a:r>
            <a:r>
              <a:rPr lang="en-US" dirty="0" smtClean="0">
                <a:latin typeface="Tahoma" pitchFamily="34" charset="0"/>
              </a:rPr>
              <a:t/>
            </a:r>
            <a:br>
              <a:rPr lang="en-US" dirty="0" smtClean="0">
                <a:latin typeface="Tahoma" pitchFamily="34" charset="0"/>
              </a:rPr>
            </a:br>
            <a:endParaRPr lang="en-US" dirty="0"/>
          </a:p>
        </p:txBody>
      </p:sp>
      <p:sp>
        <p:nvSpPr>
          <p:cNvPr id="3" name="Content Placeholder 2"/>
          <p:cNvSpPr>
            <a:spLocks noGrp="1"/>
          </p:cNvSpPr>
          <p:nvPr>
            <p:ph idx="1"/>
          </p:nvPr>
        </p:nvSpPr>
        <p:spPr/>
        <p:txBody>
          <a:bodyPr/>
          <a:lstStyle/>
          <a:p>
            <a:pPr marL="514350" indent="-514350">
              <a:buFont typeface="+mj-lt"/>
              <a:buAutoNum type="alphaUcPeriod" startAt="4"/>
            </a:pPr>
            <a:r>
              <a:rPr lang="en-US" b="1" dirty="0" smtClean="0">
                <a:latin typeface="Tahoma" pitchFamily="34" charset="0"/>
                <a:ea typeface="Tahoma" pitchFamily="34" charset="0"/>
                <a:cs typeface="Tahoma" pitchFamily="34" charset="0"/>
              </a:rPr>
              <a:t>The Final Exhortation</a:t>
            </a:r>
          </a:p>
          <a:p>
            <a:r>
              <a:rPr lang="en-US" sz="4000" i="1" dirty="0" smtClean="0">
                <a:latin typeface="Tahoma" pitchFamily="34" charset="0"/>
                <a:cs typeface="Tahoma" pitchFamily="34" charset="0"/>
              </a:rPr>
              <a:t>Brothers, pray for us. Greet all the brothers with a holy kiss. </a:t>
            </a:r>
          </a:p>
          <a:p>
            <a:pPr algn="r">
              <a:buNone/>
            </a:pPr>
            <a:r>
              <a:rPr lang="en-US" sz="4000" i="1" dirty="0" smtClean="0">
                <a:latin typeface="Tahoma" pitchFamily="34" charset="0"/>
                <a:cs typeface="Tahoma" pitchFamily="34" charset="0"/>
              </a:rPr>
              <a:t>– I </a:t>
            </a:r>
            <a:r>
              <a:rPr lang="en-US" sz="4000" i="1" dirty="0" err="1" smtClean="0">
                <a:latin typeface="Tahoma" pitchFamily="34" charset="0"/>
                <a:cs typeface="Tahoma" pitchFamily="34" charset="0"/>
              </a:rPr>
              <a:t>Thesssalonians</a:t>
            </a:r>
            <a:r>
              <a:rPr lang="en-US" sz="4000" i="1" dirty="0" smtClean="0">
                <a:latin typeface="Tahoma" pitchFamily="34" charset="0"/>
                <a:cs typeface="Tahoma" pitchFamily="34" charset="0"/>
              </a:rPr>
              <a:t> 5:25-26</a:t>
            </a:r>
          </a:p>
          <a:p>
            <a:pPr>
              <a:buNone/>
            </a:pPr>
            <a:endParaRPr lang="en-US" dirty="0" smtClean="0"/>
          </a:p>
          <a:p>
            <a:endParaRPr lang="en-US" sz="2800" dirty="0" smtClean="0"/>
          </a:p>
          <a:p>
            <a:pPr marL="514350" indent="-514350">
              <a:buFont typeface="+mj-lt"/>
              <a:buAutoNum type="alphaUcPeriod" startAt="4"/>
            </a:pPr>
            <a:endParaRPr lang="en-US" dirty="0">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ahoma" pitchFamily="34" charset="0"/>
              </a:rPr>
              <a:t/>
            </a:r>
            <a:br>
              <a:rPr lang="en-US" b="1" dirty="0" smtClean="0">
                <a:latin typeface="Tahoma" pitchFamily="34" charset="0"/>
              </a:rPr>
            </a:br>
            <a:r>
              <a:rPr lang="en-US" b="1" dirty="0" smtClean="0">
                <a:latin typeface="Tahoma" pitchFamily="34" charset="0"/>
              </a:rPr>
              <a:t>The Letter Closing</a:t>
            </a:r>
            <a:r>
              <a:rPr lang="en-US" dirty="0" smtClean="0">
                <a:latin typeface="Tahoma" pitchFamily="34" charset="0"/>
              </a:rPr>
              <a:t/>
            </a:r>
            <a:br>
              <a:rPr lang="en-US" dirty="0" smtClean="0">
                <a:latin typeface="Tahoma" pitchFamily="34" charset="0"/>
              </a:rPr>
            </a:br>
            <a:endParaRPr lang="en-US" dirty="0"/>
          </a:p>
        </p:txBody>
      </p:sp>
      <p:sp>
        <p:nvSpPr>
          <p:cNvPr id="3" name="Content Placeholder 2"/>
          <p:cNvSpPr>
            <a:spLocks noGrp="1"/>
          </p:cNvSpPr>
          <p:nvPr>
            <p:ph idx="1"/>
          </p:nvPr>
        </p:nvSpPr>
        <p:spPr/>
        <p:txBody>
          <a:bodyPr/>
          <a:lstStyle/>
          <a:p>
            <a:pPr marL="514350" indent="-514350">
              <a:buFont typeface="+mj-lt"/>
              <a:buAutoNum type="alphaUcPeriod" startAt="4"/>
            </a:pPr>
            <a:r>
              <a:rPr lang="en-US" b="1" dirty="0" smtClean="0">
                <a:latin typeface="Tahoma" pitchFamily="34" charset="0"/>
                <a:ea typeface="Tahoma" pitchFamily="34" charset="0"/>
                <a:cs typeface="Tahoma" pitchFamily="34" charset="0"/>
              </a:rPr>
              <a:t>The Final Exhortation</a:t>
            </a:r>
          </a:p>
          <a:p>
            <a:r>
              <a:rPr lang="en-US" sz="4000" i="1" dirty="0" smtClean="0">
                <a:latin typeface="Tahoma" pitchFamily="34" charset="0"/>
                <a:cs typeface="Tahoma" pitchFamily="34" charset="0"/>
              </a:rPr>
              <a:t>Finally, brothers, good-by. Aim for perfection, listen to my appeal, be of one mind, live in peace. </a:t>
            </a:r>
          </a:p>
          <a:p>
            <a:pPr algn="r">
              <a:buNone/>
            </a:pPr>
            <a:r>
              <a:rPr lang="en-US" sz="4000" i="1" dirty="0" smtClean="0">
                <a:latin typeface="Tahoma" pitchFamily="34" charset="0"/>
                <a:cs typeface="Tahoma" pitchFamily="34" charset="0"/>
              </a:rPr>
              <a:t>– II Corinthians 11:13</a:t>
            </a:r>
          </a:p>
          <a:p>
            <a:endParaRPr lang="en-US" dirty="0" smtClean="0"/>
          </a:p>
          <a:p>
            <a:endParaRPr lang="en-US" sz="2800" dirty="0" smtClean="0"/>
          </a:p>
          <a:p>
            <a:pPr marL="514350" indent="-514350">
              <a:buFont typeface="+mj-lt"/>
              <a:buAutoNum type="alphaUcPeriod" startAt="4"/>
            </a:pPr>
            <a:endParaRPr lang="en-US" dirty="0">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ahoma" pitchFamily="34" charset="0"/>
              </a:rPr>
              <a:t/>
            </a:r>
            <a:br>
              <a:rPr lang="en-US" b="1" dirty="0" smtClean="0">
                <a:latin typeface="Tahoma" pitchFamily="34" charset="0"/>
              </a:rPr>
            </a:br>
            <a:r>
              <a:rPr lang="en-US" b="1" dirty="0" smtClean="0">
                <a:latin typeface="Tahoma" pitchFamily="34" charset="0"/>
              </a:rPr>
              <a:t>The Letter Closing</a:t>
            </a:r>
            <a:r>
              <a:rPr lang="en-US" dirty="0" smtClean="0">
                <a:latin typeface="Tahoma" pitchFamily="34" charset="0"/>
              </a:rPr>
              <a:t/>
            </a:r>
            <a:br>
              <a:rPr lang="en-US" dirty="0" smtClean="0">
                <a:latin typeface="Tahoma" pitchFamily="34" charset="0"/>
              </a:rPr>
            </a:br>
            <a:endParaRPr lang="en-US" dirty="0"/>
          </a:p>
        </p:txBody>
      </p:sp>
      <p:sp>
        <p:nvSpPr>
          <p:cNvPr id="3" name="Content Placeholder 2"/>
          <p:cNvSpPr>
            <a:spLocks noGrp="1"/>
          </p:cNvSpPr>
          <p:nvPr>
            <p:ph idx="1"/>
          </p:nvPr>
        </p:nvSpPr>
        <p:spPr/>
        <p:txBody>
          <a:bodyPr/>
          <a:lstStyle/>
          <a:p>
            <a:pPr marL="514350" indent="-514350">
              <a:buFont typeface="+mj-lt"/>
              <a:buAutoNum type="alphaUcPeriod" startAt="4"/>
            </a:pPr>
            <a:r>
              <a:rPr lang="en-US" b="1" dirty="0" smtClean="0">
                <a:latin typeface="Tahoma" pitchFamily="34" charset="0"/>
                <a:ea typeface="Tahoma" pitchFamily="34" charset="0"/>
                <a:cs typeface="Tahoma" pitchFamily="34" charset="0"/>
              </a:rPr>
              <a:t>The Final Exhortation</a:t>
            </a:r>
          </a:p>
          <a:p>
            <a:r>
              <a:rPr lang="en-US" sz="3600" i="1" dirty="0" smtClean="0">
                <a:latin typeface="Tahoma" pitchFamily="34" charset="0"/>
                <a:cs typeface="Tahoma" pitchFamily="34" charset="0"/>
              </a:rPr>
              <a:t>After this letter has been read to you, see that it is also read in the church of the </a:t>
            </a:r>
            <a:r>
              <a:rPr lang="en-US" sz="3600" i="1" dirty="0" err="1" smtClean="0">
                <a:latin typeface="Tahoma" pitchFamily="34" charset="0"/>
                <a:cs typeface="Tahoma" pitchFamily="34" charset="0"/>
              </a:rPr>
              <a:t>Laodiceans</a:t>
            </a:r>
            <a:r>
              <a:rPr lang="en-US" sz="3600" i="1" dirty="0" smtClean="0">
                <a:latin typeface="Tahoma" pitchFamily="34" charset="0"/>
                <a:cs typeface="Tahoma" pitchFamily="34" charset="0"/>
              </a:rPr>
              <a:t> and that you in turn read the letter from Laodicea. Tell </a:t>
            </a:r>
            <a:r>
              <a:rPr lang="en-US" sz="3600" i="1" dirty="0" err="1" smtClean="0">
                <a:latin typeface="Tahoma" pitchFamily="34" charset="0"/>
                <a:cs typeface="Tahoma" pitchFamily="34" charset="0"/>
              </a:rPr>
              <a:t>Archippus</a:t>
            </a:r>
            <a:r>
              <a:rPr lang="en-US" sz="3600" i="1" dirty="0" smtClean="0">
                <a:latin typeface="Tahoma" pitchFamily="34" charset="0"/>
                <a:cs typeface="Tahoma" pitchFamily="34" charset="0"/>
              </a:rPr>
              <a:t>: “See to it that you complete the work you have received in the Lord. </a:t>
            </a:r>
          </a:p>
          <a:p>
            <a:pPr algn="r">
              <a:buNone/>
            </a:pPr>
            <a:r>
              <a:rPr lang="en-US" sz="3600" i="1" dirty="0" smtClean="0">
                <a:latin typeface="Tahoma" pitchFamily="34" charset="0"/>
                <a:cs typeface="Tahoma" pitchFamily="34" charset="0"/>
              </a:rPr>
              <a:t>– Colossians 4:16-17</a:t>
            </a:r>
          </a:p>
          <a:p>
            <a:endParaRPr lang="en-US" dirty="0" smtClean="0"/>
          </a:p>
          <a:p>
            <a:endParaRPr lang="en-US" sz="2800" dirty="0" smtClean="0"/>
          </a:p>
          <a:p>
            <a:pPr marL="514350" indent="-514350">
              <a:buFont typeface="+mj-lt"/>
              <a:buAutoNum type="alphaUcPeriod" startAt="4"/>
            </a:pPr>
            <a:endParaRPr lang="en-US" dirty="0">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457200" y="0"/>
            <a:ext cx="8229600" cy="1143000"/>
          </a:xfrm>
        </p:spPr>
        <p:txBody>
          <a:bodyPr/>
          <a:lstStyle/>
          <a:p>
            <a:pPr eaLnBrk="1" hangingPunct="1"/>
            <a:r>
              <a:rPr lang="en-US" b="1" dirty="0" smtClean="0">
                <a:latin typeface="Tahoma" pitchFamily="34" charset="0"/>
              </a:rPr>
              <a:t/>
            </a:r>
            <a:br>
              <a:rPr lang="en-US" b="1" dirty="0" smtClean="0">
                <a:latin typeface="Tahoma" pitchFamily="34" charset="0"/>
              </a:rPr>
            </a:br>
            <a:r>
              <a:rPr lang="en-US" b="1" dirty="0" smtClean="0">
                <a:latin typeface="Tahoma" pitchFamily="34" charset="0"/>
              </a:rPr>
              <a:t>The Letter Closing</a:t>
            </a:r>
            <a:r>
              <a:rPr lang="en-US" dirty="0" smtClean="0">
                <a:latin typeface="Tahoma" pitchFamily="34" charset="0"/>
              </a:rPr>
              <a:t/>
            </a:r>
            <a:br>
              <a:rPr lang="en-US" dirty="0" smtClean="0">
                <a:latin typeface="Tahoma" pitchFamily="34" charset="0"/>
              </a:rPr>
            </a:br>
            <a:endParaRPr lang="en-US" dirty="0" smtClean="0"/>
          </a:p>
        </p:txBody>
      </p:sp>
      <p:sp>
        <p:nvSpPr>
          <p:cNvPr id="3" name="Content Placeholder 2"/>
          <p:cNvSpPr>
            <a:spLocks noGrp="1"/>
          </p:cNvSpPr>
          <p:nvPr>
            <p:ph idx="1"/>
          </p:nvPr>
        </p:nvSpPr>
        <p:spPr>
          <a:xfrm>
            <a:off x="457200" y="1066800"/>
            <a:ext cx="8229600" cy="5562600"/>
          </a:xfrm>
        </p:spPr>
        <p:txBody>
          <a:bodyPr/>
          <a:lstStyle/>
          <a:p>
            <a:pPr marL="914400" lvl="1" indent="-514350" eaLnBrk="1" hangingPunct="1">
              <a:buFont typeface="Calibri" pitchFamily="34" charset="0"/>
              <a:buAutoNum type="alphaUcPeriod"/>
            </a:pPr>
            <a:r>
              <a:rPr lang="en-US" sz="3600" b="1" dirty="0" smtClean="0">
                <a:latin typeface="Tahoma" pitchFamily="34" charset="0"/>
              </a:rPr>
              <a:t>The Peace Benediction</a:t>
            </a:r>
            <a:endParaRPr lang="en-US" sz="3600" dirty="0" smtClean="0">
              <a:latin typeface="Tahoma" pitchFamily="34" charset="0"/>
            </a:endParaRPr>
          </a:p>
          <a:p>
            <a:pPr marL="914400" lvl="1" indent="-514350" eaLnBrk="1" hangingPunct="1">
              <a:buFont typeface="Calibri" pitchFamily="34" charset="0"/>
              <a:buAutoNum type="alphaUcPeriod"/>
            </a:pPr>
            <a:r>
              <a:rPr lang="en-US" sz="3600" b="1" dirty="0" smtClean="0">
                <a:latin typeface="Tahoma" pitchFamily="34" charset="0"/>
              </a:rPr>
              <a:t>The Final Greetings</a:t>
            </a:r>
            <a:endParaRPr lang="en-US" sz="3600" dirty="0" smtClean="0">
              <a:latin typeface="Tahoma" pitchFamily="34" charset="0"/>
            </a:endParaRPr>
          </a:p>
          <a:p>
            <a:pPr marL="914400" lvl="1" indent="-514350" eaLnBrk="1" hangingPunct="1">
              <a:buFont typeface="Calibri" pitchFamily="34" charset="0"/>
              <a:buAutoNum type="alphaUcPeriod"/>
            </a:pPr>
            <a:r>
              <a:rPr lang="en-US" sz="3600" b="1" dirty="0" smtClean="0">
                <a:latin typeface="Tahoma" pitchFamily="34" charset="0"/>
              </a:rPr>
              <a:t>The Autograph</a:t>
            </a:r>
          </a:p>
          <a:p>
            <a:pPr marL="914400" lvl="1" indent="-514350" eaLnBrk="1" hangingPunct="1">
              <a:buFont typeface="Calibri" pitchFamily="34" charset="0"/>
              <a:buAutoNum type="alphaUcPeriod"/>
            </a:pPr>
            <a:r>
              <a:rPr lang="en-US" sz="3600" b="1" dirty="0" smtClean="0">
                <a:latin typeface="Tahoma" pitchFamily="34" charset="0"/>
              </a:rPr>
              <a:t>The Final Exhortation</a:t>
            </a:r>
            <a:endParaRPr lang="en-US" sz="3600" dirty="0" smtClean="0">
              <a:latin typeface="Tahoma" pitchFamily="34" charset="0"/>
            </a:endParaRPr>
          </a:p>
          <a:p>
            <a:pPr marL="914400" lvl="1" indent="-514350" eaLnBrk="1" hangingPunct="1">
              <a:buFont typeface="Calibri" pitchFamily="34" charset="0"/>
              <a:buAutoNum type="alphaUcPeriod"/>
            </a:pPr>
            <a:r>
              <a:rPr lang="en-US" sz="3600" b="1" dirty="0" smtClean="0">
                <a:latin typeface="Tahoma" pitchFamily="34" charset="0"/>
              </a:rPr>
              <a:t>The Grace Benediction</a:t>
            </a:r>
            <a:endParaRPr lang="en-US" sz="3600" dirty="0" smtClean="0">
              <a:latin typeface="Tahoma" pitchFamily="34" charset="0"/>
            </a:endParaRPr>
          </a:p>
          <a:p>
            <a:pPr marL="914400" lvl="1" indent="-514350" eaLnBrk="1" hangingPunct="1">
              <a:buFont typeface="Arial" charset="0"/>
              <a:buNone/>
            </a:pPr>
            <a:r>
              <a:rPr lang="en-US" sz="3200" i="1" dirty="0" smtClean="0">
                <a:latin typeface="Tahoma" pitchFamily="34" charset="0"/>
              </a:rPr>
              <a:t>The grace of our Lord Jesus Christ be with you all.  </a:t>
            </a:r>
          </a:p>
          <a:p>
            <a:pPr marL="914400" lvl="1" indent="-514350" algn="r" eaLnBrk="1" hangingPunct="1">
              <a:buFont typeface="Arial" charset="0"/>
              <a:buNone/>
            </a:pPr>
            <a:r>
              <a:rPr lang="en-US" sz="3200" dirty="0" smtClean="0">
                <a:latin typeface="Tahoma" pitchFamily="34" charset="0"/>
              </a:rPr>
              <a:t>- II Thessalonians 3:18</a:t>
            </a:r>
            <a:endParaRPr lang="en-US" sz="32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withEffect">
                                  <p:stCondLst>
                                    <p:cond delay="0"/>
                                  </p:stCondLst>
                                  <p:childTnLst>
                                    <p:set>
                                      <p:cBhvr rctx="PPT">
                                        <p:cTn id="6" dur="indefinite"/>
                                        <p:tgtEl>
                                          <p:spTgt spid="3">
                                            <p:txEl>
                                              <p:pRg st="0" end="0"/>
                                            </p:txEl>
                                          </p:spTgt>
                                        </p:tgtEl>
                                        <p:attrNameLst>
                                          <p:attrName>style.opacity</p:attrName>
                                        </p:attrNameLst>
                                      </p:cBhvr>
                                      <p:to>
                                        <p:strVal val="0.5"/>
                                      </p:to>
                                    </p:set>
                                    <p:animEffect filter="image" prLst="opacity: 0.5">
                                      <p:cBhvr rctx="IE">
                                        <p:cTn id="7" dur="indefinite"/>
                                        <p:tgtEl>
                                          <p:spTgt spid="3">
                                            <p:txEl>
                                              <p:pRg st="0" end="0"/>
                                            </p:txEl>
                                          </p:spTgt>
                                        </p:tgtEl>
                                      </p:cBhvr>
                                    </p:animEffect>
                                  </p:childTnLst>
                                </p:cTn>
                              </p:par>
                              <p:par>
                                <p:cTn id="8" presetID="9" presetClass="emph" presetSubtype="0" nodeType="withEffect">
                                  <p:stCondLst>
                                    <p:cond delay="0"/>
                                  </p:stCondLst>
                                  <p:childTnLst>
                                    <p:set>
                                      <p:cBhvr rctx="PPT">
                                        <p:cTn id="9" dur="indefinite"/>
                                        <p:tgtEl>
                                          <p:spTgt spid="3">
                                            <p:txEl>
                                              <p:pRg st="1" end="1"/>
                                            </p:txEl>
                                          </p:spTgt>
                                        </p:tgtEl>
                                        <p:attrNameLst>
                                          <p:attrName>style.opacity</p:attrName>
                                        </p:attrNameLst>
                                      </p:cBhvr>
                                      <p:to>
                                        <p:strVal val="0.5"/>
                                      </p:to>
                                    </p:set>
                                    <p:animEffect filter="image" prLst="opacity: 0.5">
                                      <p:cBhvr rctx="IE">
                                        <p:cTn id="10" dur="indefinite"/>
                                        <p:tgtEl>
                                          <p:spTgt spid="3">
                                            <p:txEl>
                                              <p:pRg st="1" end="1"/>
                                            </p:txEl>
                                          </p:spTgt>
                                        </p:tgtEl>
                                      </p:cBhvr>
                                    </p:animEffect>
                                  </p:childTnLst>
                                </p:cTn>
                              </p:par>
                              <p:par>
                                <p:cTn id="11" presetID="9" presetClass="emph" presetSubtype="0" nodeType="withEffect">
                                  <p:stCondLst>
                                    <p:cond delay="0"/>
                                  </p:stCondLst>
                                  <p:childTnLst>
                                    <p:set>
                                      <p:cBhvr rctx="PPT">
                                        <p:cTn id="12" dur="indefinite"/>
                                        <p:tgtEl>
                                          <p:spTgt spid="3">
                                            <p:txEl>
                                              <p:pRg st="2" end="2"/>
                                            </p:txEl>
                                          </p:spTgt>
                                        </p:tgtEl>
                                        <p:attrNameLst>
                                          <p:attrName>style.opacity</p:attrName>
                                        </p:attrNameLst>
                                      </p:cBhvr>
                                      <p:to>
                                        <p:strVal val="0.5"/>
                                      </p:to>
                                    </p:set>
                                    <p:animEffect filter="image" prLst="opacity: 0.5">
                                      <p:cBhvr rctx="IE">
                                        <p:cTn id="13" dur="indefinite"/>
                                        <p:tgtEl>
                                          <p:spTgt spid="3">
                                            <p:txEl>
                                              <p:pRg st="2" end="2"/>
                                            </p:txEl>
                                          </p:spTgt>
                                        </p:tgtEl>
                                      </p:cBhvr>
                                    </p:animEffect>
                                  </p:childTnLst>
                                </p:cTn>
                              </p:par>
                              <p:par>
                                <p:cTn id="14" presetID="9" presetClass="emph" presetSubtype="0" nodeType="withEffect">
                                  <p:stCondLst>
                                    <p:cond delay="0"/>
                                  </p:stCondLst>
                                  <p:childTnLst>
                                    <p:set>
                                      <p:cBhvr rctx="PPT">
                                        <p:cTn id="15" dur="indefinite"/>
                                        <p:tgtEl>
                                          <p:spTgt spid="3">
                                            <p:txEl>
                                              <p:pRg st="3" end="3"/>
                                            </p:txEl>
                                          </p:spTgt>
                                        </p:tgtEl>
                                        <p:attrNameLst>
                                          <p:attrName>style.opacity</p:attrName>
                                        </p:attrNameLst>
                                      </p:cBhvr>
                                      <p:to>
                                        <p:strVal val="0.5"/>
                                      </p:to>
                                    </p:set>
                                    <p:animEffect filter="image" prLst="opacity: 0.5">
                                      <p:cBhvr rctx="IE">
                                        <p:cTn id="16" dur="indefinite"/>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1000"/>
                                        <p:tgtEl>
                                          <p:spTgt spid="3">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457200" y="0"/>
            <a:ext cx="8229600" cy="1143000"/>
          </a:xfrm>
        </p:spPr>
        <p:txBody>
          <a:bodyPr/>
          <a:lstStyle/>
          <a:p>
            <a:pPr eaLnBrk="1" hangingPunct="1"/>
            <a:r>
              <a:rPr lang="en-US" b="1" dirty="0" smtClean="0">
                <a:latin typeface="Tahoma" pitchFamily="34" charset="0"/>
              </a:rPr>
              <a:t/>
            </a:r>
            <a:br>
              <a:rPr lang="en-US" b="1" dirty="0" smtClean="0">
                <a:latin typeface="Tahoma" pitchFamily="34" charset="0"/>
              </a:rPr>
            </a:br>
            <a:r>
              <a:rPr lang="en-US" b="1" dirty="0" smtClean="0">
                <a:latin typeface="Tahoma" pitchFamily="34" charset="0"/>
              </a:rPr>
              <a:t>The Letter Closing</a:t>
            </a:r>
            <a:r>
              <a:rPr lang="en-US" dirty="0" smtClean="0">
                <a:latin typeface="Tahoma" pitchFamily="34" charset="0"/>
              </a:rPr>
              <a:t/>
            </a:r>
            <a:br>
              <a:rPr lang="en-US" dirty="0" smtClean="0">
                <a:latin typeface="Tahoma" pitchFamily="34" charset="0"/>
              </a:rPr>
            </a:br>
            <a:endParaRPr lang="en-US" dirty="0" smtClean="0"/>
          </a:p>
        </p:txBody>
      </p:sp>
      <p:sp>
        <p:nvSpPr>
          <p:cNvPr id="3" name="Content Placeholder 2"/>
          <p:cNvSpPr>
            <a:spLocks noGrp="1"/>
          </p:cNvSpPr>
          <p:nvPr>
            <p:ph idx="1"/>
          </p:nvPr>
        </p:nvSpPr>
        <p:spPr>
          <a:xfrm>
            <a:off x="457200" y="1066800"/>
            <a:ext cx="8229600" cy="5562600"/>
          </a:xfrm>
        </p:spPr>
        <p:txBody>
          <a:bodyPr/>
          <a:lstStyle/>
          <a:p>
            <a:pPr marL="914400" lvl="1" indent="-514350" eaLnBrk="1" hangingPunct="1">
              <a:buFont typeface="Calibri" pitchFamily="34" charset="0"/>
              <a:buAutoNum type="alphaUcPeriod"/>
            </a:pPr>
            <a:r>
              <a:rPr lang="en-US" sz="3600" b="1" dirty="0" smtClean="0">
                <a:latin typeface="Tahoma" pitchFamily="34" charset="0"/>
              </a:rPr>
              <a:t>The Peace Benediction</a:t>
            </a:r>
            <a:endParaRPr lang="en-US" sz="3600" dirty="0" smtClean="0">
              <a:latin typeface="Tahoma" pitchFamily="34" charset="0"/>
            </a:endParaRPr>
          </a:p>
          <a:p>
            <a:pPr marL="914400" lvl="1" indent="-514350" eaLnBrk="1" hangingPunct="1">
              <a:buFont typeface="Calibri" pitchFamily="34" charset="0"/>
              <a:buAutoNum type="alphaUcPeriod"/>
            </a:pPr>
            <a:r>
              <a:rPr lang="en-US" sz="3600" b="1" dirty="0" smtClean="0">
                <a:latin typeface="Tahoma" pitchFamily="34" charset="0"/>
              </a:rPr>
              <a:t>The Final Greetings</a:t>
            </a:r>
            <a:endParaRPr lang="en-US" sz="3600" dirty="0" smtClean="0">
              <a:latin typeface="Tahoma" pitchFamily="34" charset="0"/>
            </a:endParaRPr>
          </a:p>
          <a:p>
            <a:pPr marL="914400" lvl="1" indent="-514350" eaLnBrk="1" hangingPunct="1">
              <a:buFont typeface="Calibri" pitchFamily="34" charset="0"/>
              <a:buAutoNum type="alphaUcPeriod"/>
            </a:pPr>
            <a:r>
              <a:rPr lang="en-US" sz="3600" b="1" dirty="0" smtClean="0">
                <a:latin typeface="Tahoma" pitchFamily="34" charset="0"/>
              </a:rPr>
              <a:t>The Autograph</a:t>
            </a:r>
          </a:p>
          <a:p>
            <a:pPr marL="914400" lvl="1" indent="-514350" eaLnBrk="1" hangingPunct="1">
              <a:buFont typeface="Calibri" pitchFamily="34" charset="0"/>
              <a:buAutoNum type="alphaUcPeriod"/>
            </a:pPr>
            <a:r>
              <a:rPr lang="en-US" sz="3600" b="1" dirty="0" smtClean="0">
                <a:latin typeface="Tahoma" pitchFamily="34" charset="0"/>
              </a:rPr>
              <a:t>The Final Exhortation</a:t>
            </a:r>
            <a:endParaRPr lang="en-US" sz="3600" dirty="0" smtClean="0">
              <a:latin typeface="Tahoma" pitchFamily="34" charset="0"/>
            </a:endParaRPr>
          </a:p>
          <a:p>
            <a:pPr marL="914400" lvl="1" indent="-514350" eaLnBrk="1" hangingPunct="1">
              <a:buFont typeface="Calibri" pitchFamily="34" charset="0"/>
              <a:buAutoNum type="alphaUcPeriod"/>
            </a:pPr>
            <a:r>
              <a:rPr lang="en-US" sz="3600" b="1" dirty="0" smtClean="0">
                <a:latin typeface="Tahoma" pitchFamily="34" charset="0"/>
              </a:rPr>
              <a:t>The Grace Benediction</a:t>
            </a:r>
          </a:p>
          <a:p>
            <a:pPr marL="914400" lvl="1" indent="-514350" eaLnBrk="1" hangingPunct="1">
              <a:buFont typeface="Calibri" pitchFamily="34" charset="0"/>
              <a:buAutoNum type="alphaUcPeriod"/>
            </a:pPr>
            <a:r>
              <a:rPr lang="en-US" sz="3600" b="1" dirty="0" smtClean="0">
                <a:latin typeface="Tahoma" pitchFamily="34" charset="0"/>
              </a:rPr>
              <a:t>The Greetings</a:t>
            </a:r>
            <a:endParaRPr lang="en-US" sz="3600" dirty="0" smtClean="0">
              <a:latin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withEffect">
                                  <p:stCondLst>
                                    <p:cond delay="0"/>
                                  </p:stCondLst>
                                  <p:childTnLst>
                                    <p:set>
                                      <p:cBhvr rctx="PPT">
                                        <p:cTn id="6" dur="indefinite"/>
                                        <p:tgtEl>
                                          <p:spTgt spid="3">
                                            <p:txEl>
                                              <p:pRg st="0" end="0"/>
                                            </p:txEl>
                                          </p:spTgt>
                                        </p:tgtEl>
                                        <p:attrNameLst>
                                          <p:attrName>style.opacity</p:attrName>
                                        </p:attrNameLst>
                                      </p:cBhvr>
                                      <p:to>
                                        <p:strVal val="0.5"/>
                                      </p:to>
                                    </p:set>
                                    <p:animEffect filter="image" prLst="opacity: 0.5">
                                      <p:cBhvr rctx="IE">
                                        <p:cTn id="7" dur="indefinite"/>
                                        <p:tgtEl>
                                          <p:spTgt spid="3">
                                            <p:txEl>
                                              <p:pRg st="0" end="0"/>
                                            </p:txEl>
                                          </p:spTgt>
                                        </p:tgtEl>
                                      </p:cBhvr>
                                    </p:animEffect>
                                  </p:childTnLst>
                                </p:cTn>
                              </p:par>
                              <p:par>
                                <p:cTn id="8" presetID="9" presetClass="emph" presetSubtype="0" nodeType="withEffect">
                                  <p:stCondLst>
                                    <p:cond delay="0"/>
                                  </p:stCondLst>
                                  <p:childTnLst>
                                    <p:set>
                                      <p:cBhvr rctx="PPT">
                                        <p:cTn id="9" dur="indefinite"/>
                                        <p:tgtEl>
                                          <p:spTgt spid="3">
                                            <p:txEl>
                                              <p:pRg st="1" end="1"/>
                                            </p:txEl>
                                          </p:spTgt>
                                        </p:tgtEl>
                                        <p:attrNameLst>
                                          <p:attrName>style.opacity</p:attrName>
                                        </p:attrNameLst>
                                      </p:cBhvr>
                                      <p:to>
                                        <p:strVal val="0.5"/>
                                      </p:to>
                                    </p:set>
                                    <p:animEffect filter="image" prLst="opacity: 0.5">
                                      <p:cBhvr rctx="IE">
                                        <p:cTn id="10" dur="indefinite"/>
                                        <p:tgtEl>
                                          <p:spTgt spid="3">
                                            <p:txEl>
                                              <p:pRg st="1" end="1"/>
                                            </p:txEl>
                                          </p:spTgt>
                                        </p:tgtEl>
                                      </p:cBhvr>
                                    </p:animEffect>
                                  </p:childTnLst>
                                </p:cTn>
                              </p:par>
                              <p:par>
                                <p:cTn id="11" presetID="9" presetClass="emph" presetSubtype="0" nodeType="withEffect">
                                  <p:stCondLst>
                                    <p:cond delay="0"/>
                                  </p:stCondLst>
                                  <p:childTnLst>
                                    <p:set>
                                      <p:cBhvr rctx="PPT">
                                        <p:cTn id="12" dur="indefinite"/>
                                        <p:tgtEl>
                                          <p:spTgt spid="3">
                                            <p:txEl>
                                              <p:pRg st="2" end="2"/>
                                            </p:txEl>
                                          </p:spTgt>
                                        </p:tgtEl>
                                        <p:attrNameLst>
                                          <p:attrName>style.opacity</p:attrName>
                                        </p:attrNameLst>
                                      </p:cBhvr>
                                      <p:to>
                                        <p:strVal val="0.5"/>
                                      </p:to>
                                    </p:set>
                                    <p:animEffect filter="image" prLst="opacity: 0.5">
                                      <p:cBhvr rctx="IE">
                                        <p:cTn id="13" dur="indefinite"/>
                                        <p:tgtEl>
                                          <p:spTgt spid="3">
                                            <p:txEl>
                                              <p:pRg st="2" end="2"/>
                                            </p:txEl>
                                          </p:spTgt>
                                        </p:tgtEl>
                                      </p:cBhvr>
                                    </p:animEffect>
                                  </p:childTnLst>
                                </p:cTn>
                              </p:par>
                              <p:par>
                                <p:cTn id="14" presetID="9" presetClass="emph" presetSubtype="0" nodeType="withEffect">
                                  <p:stCondLst>
                                    <p:cond delay="0"/>
                                  </p:stCondLst>
                                  <p:childTnLst>
                                    <p:set>
                                      <p:cBhvr rctx="PPT">
                                        <p:cTn id="15" dur="indefinite"/>
                                        <p:tgtEl>
                                          <p:spTgt spid="3">
                                            <p:txEl>
                                              <p:pRg st="3" end="3"/>
                                            </p:txEl>
                                          </p:spTgt>
                                        </p:tgtEl>
                                        <p:attrNameLst>
                                          <p:attrName>style.opacity</p:attrName>
                                        </p:attrNameLst>
                                      </p:cBhvr>
                                      <p:to>
                                        <p:strVal val="0.5"/>
                                      </p:to>
                                    </p:set>
                                    <p:animEffect filter="image" prLst="opacity: 0.5">
                                      <p:cBhvr rctx="IE">
                                        <p:cTn id="16" dur="indefinite"/>
                                        <p:tgtEl>
                                          <p:spTgt spid="3">
                                            <p:txEl>
                                              <p:pRg st="3" end="3"/>
                                            </p:txEl>
                                          </p:spTgt>
                                        </p:tgtEl>
                                      </p:cBhvr>
                                    </p:animEffect>
                                  </p:childTnLst>
                                </p:cTn>
                              </p:par>
                              <p:par>
                                <p:cTn id="17" presetID="9" presetClass="emph" presetSubtype="0" nodeType="withEffect">
                                  <p:stCondLst>
                                    <p:cond delay="0"/>
                                  </p:stCondLst>
                                  <p:childTnLst>
                                    <p:set>
                                      <p:cBhvr rctx="PPT">
                                        <p:cTn id="18" dur="indefinite"/>
                                        <p:tgtEl>
                                          <p:spTgt spid="3">
                                            <p:txEl>
                                              <p:pRg st="4" end="4"/>
                                            </p:txEl>
                                          </p:spTgt>
                                        </p:tgtEl>
                                        <p:attrNameLst>
                                          <p:attrName>style.opacity</p:attrName>
                                        </p:attrNameLst>
                                      </p:cBhvr>
                                      <p:to>
                                        <p:strVal val="0.5"/>
                                      </p:to>
                                    </p:set>
                                    <p:animEffect filter="image" prLst="opacity: 0.5">
                                      <p:cBhvr rctx="IE">
                                        <p:cTn id="19" dur="indefinite"/>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ahoma" pitchFamily="34" charset="0"/>
                <a:cs typeface="Tahoma" pitchFamily="34" charset="0"/>
              </a:rPr>
              <a:t>Why is Paul’s Letter Structure Important To Understand?  </a:t>
            </a:r>
            <a:endParaRPr lang="en-US" dirty="0">
              <a:latin typeface="Tahoma" pitchFamily="34" charset="0"/>
              <a:cs typeface="Tahoma" pitchFamily="34" charset="0"/>
            </a:endParaRPr>
          </a:p>
        </p:txBody>
      </p:sp>
      <p:sp>
        <p:nvSpPr>
          <p:cNvPr id="3" name="Content Placeholder 2"/>
          <p:cNvSpPr>
            <a:spLocks noGrp="1"/>
          </p:cNvSpPr>
          <p:nvPr>
            <p:ph idx="1"/>
          </p:nvPr>
        </p:nvSpPr>
        <p:spPr/>
        <p:txBody>
          <a:bodyPr/>
          <a:lstStyle/>
          <a:p>
            <a:pPr>
              <a:buNone/>
            </a:pPr>
            <a:endParaRPr lang="en-US" sz="4000" dirty="0" smtClean="0">
              <a:latin typeface="Tahoma" pitchFamily="34" charset="0"/>
              <a:ea typeface="Tahoma" pitchFamily="34" charset="0"/>
              <a:cs typeface="Tahoma" pitchFamily="34" charset="0"/>
            </a:endParaRPr>
          </a:p>
          <a:p>
            <a:pPr>
              <a:buNone/>
            </a:pPr>
            <a:r>
              <a:rPr lang="en-US" sz="4000" i="1" dirty="0" smtClean="0">
                <a:latin typeface="Tahoma" pitchFamily="34" charset="0"/>
                <a:ea typeface="Tahoma" pitchFamily="34" charset="0"/>
                <a:cs typeface="Tahoma" pitchFamily="34" charset="0"/>
              </a:rPr>
              <a:t>Once we understand Paul’s letter writing conventions, it helps us to understand his letters better, interpret them more clearly, and apply them accurately to our lives today.</a:t>
            </a:r>
            <a:endParaRPr lang="en-US" sz="4000" i="1" dirty="0">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ahoma" pitchFamily="34" charset="0"/>
              </a:rPr>
              <a:t/>
            </a:r>
            <a:br>
              <a:rPr lang="en-US" b="1" dirty="0" smtClean="0">
                <a:latin typeface="Tahoma" pitchFamily="34" charset="0"/>
              </a:rPr>
            </a:br>
            <a:r>
              <a:rPr lang="en-US" b="1" dirty="0" smtClean="0">
                <a:latin typeface="Tahoma" pitchFamily="34" charset="0"/>
              </a:rPr>
              <a:t>The Letter Closing</a:t>
            </a:r>
            <a:r>
              <a:rPr lang="en-US" dirty="0" smtClean="0">
                <a:latin typeface="Tahoma" pitchFamily="34" charset="0"/>
              </a:rPr>
              <a:t/>
            </a:r>
            <a:br>
              <a:rPr lang="en-US" dirty="0" smtClean="0">
                <a:latin typeface="Tahoma" pitchFamily="34" charset="0"/>
              </a:rPr>
            </a:br>
            <a:endParaRPr lang="en-US" dirty="0"/>
          </a:p>
        </p:txBody>
      </p:sp>
      <p:sp>
        <p:nvSpPr>
          <p:cNvPr id="3" name="Content Placeholder 2"/>
          <p:cNvSpPr>
            <a:spLocks noGrp="1"/>
          </p:cNvSpPr>
          <p:nvPr>
            <p:ph idx="1"/>
          </p:nvPr>
        </p:nvSpPr>
        <p:spPr/>
        <p:txBody>
          <a:bodyPr/>
          <a:lstStyle/>
          <a:p>
            <a:pPr marL="514350" indent="-514350">
              <a:buFont typeface="+mj-lt"/>
              <a:buAutoNum type="alphaUcPeriod" startAt="6"/>
            </a:pPr>
            <a:r>
              <a:rPr lang="en-US" b="1" dirty="0" smtClean="0">
                <a:latin typeface="Tahoma" pitchFamily="34" charset="0"/>
                <a:ea typeface="Tahoma" pitchFamily="34" charset="0"/>
                <a:cs typeface="Tahoma" pitchFamily="34" charset="0"/>
              </a:rPr>
              <a:t>The Greetings</a:t>
            </a:r>
          </a:p>
          <a:p>
            <a:r>
              <a:rPr lang="en-US" sz="4000" dirty="0" smtClean="0">
                <a:latin typeface="Tahoma" pitchFamily="34" charset="0"/>
                <a:ea typeface="Tahoma" pitchFamily="34" charset="0"/>
                <a:cs typeface="Tahoma" pitchFamily="34" charset="0"/>
              </a:rPr>
              <a:t>The closing greetings are not to be confused with the  opening greeting: “Grace and peace be to you from God our Father and our Lord Jesus Christ.”</a:t>
            </a:r>
          </a:p>
          <a:p>
            <a:pPr marL="514350" indent="-514350">
              <a:buNone/>
            </a:pPr>
            <a:endParaRPr lang="en-US" dirty="0" smtClean="0"/>
          </a:p>
          <a:p>
            <a:pPr marL="514350" indent="-514350">
              <a:buFont typeface="+mj-lt"/>
              <a:buAutoNum type="alphaUcPeriod" startAt="6"/>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ahoma" pitchFamily="34" charset="0"/>
              </a:rPr>
              <a:t/>
            </a:r>
            <a:br>
              <a:rPr lang="en-US" b="1" dirty="0" smtClean="0">
                <a:latin typeface="Tahoma" pitchFamily="34" charset="0"/>
              </a:rPr>
            </a:br>
            <a:r>
              <a:rPr lang="en-US" b="1" dirty="0" smtClean="0">
                <a:latin typeface="Tahoma" pitchFamily="34" charset="0"/>
              </a:rPr>
              <a:t>The Letter Closing</a:t>
            </a:r>
            <a:r>
              <a:rPr lang="en-US" dirty="0" smtClean="0">
                <a:latin typeface="Tahoma" pitchFamily="34" charset="0"/>
              </a:rPr>
              <a:t/>
            </a:r>
            <a:br>
              <a:rPr lang="en-US" dirty="0" smtClean="0">
                <a:latin typeface="Tahoma" pitchFamily="34" charset="0"/>
              </a:rPr>
            </a:br>
            <a:endParaRPr lang="en-US" dirty="0"/>
          </a:p>
        </p:txBody>
      </p:sp>
      <p:sp>
        <p:nvSpPr>
          <p:cNvPr id="3" name="Content Placeholder 2"/>
          <p:cNvSpPr>
            <a:spLocks noGrp="1"/>
          </p:cNvSpPr>
          <p:nvPr>
            <p:ph idx="1"/>
          </p:nvPr>
        </p:nvSpPr>
        <p:spPr/>
        <p:txBody>
          <a:bodyPr/>
          <a:lstStyle/>
          <a:p>
            <a:pPr marL="514350" indent="-514350">
              <a:buFont typeface="+mj-lt"/>
              <a:buAutoNum type="alphaUcPeriod" startAt="6"/>
            </a:pPr>
            <a:r>
              <a:rPr lang="en-US" b="1" dirty="0" smtClean="0">
                <a:latin typeface="Tahoma" pitchFamily="34" charset="0"/>
                <a:ea typeface="Tahoma" pitchFamily="34" charset="0"/>
                <a:cs typeface="Tahoma" pitchFamily="34" charset="0"/>
              </a:rPr>
              <a:t>The Greetings</a:t>
            </a:r>
          </a:p>
          <a:p>
            <a:r>
              <a:rPr lang="en-US" sz="4000" dirty="0" smtClean="0">
                <a:latin typeface="Tahoma" pitchFamily="34" charset="0"/>
                <a:ea typeface="Tahoma" pitchFamily="34" charset="0"/>
                <a:cs typeface="Tahoma" pitchFamily="34" charset="0"/>
              </a:rPr>
              <a:t>These greetings function to maintain or even establish Paul’s relationship with the readers.</a:t>
            </a:r>
            <a:endParaRPr lang="en-US" sz="4000" dirty="0" smtClean="0">
              <a:latin typeface="Tahoma" pitchFamily="34" charset="0"/>
              <a:cs typeface="Tahoma" pitchFamily="34" charset="0"/>
            </a:endParaRPr>
          </a:p>
          <a:p>
            <a:pPr marL="514350" indent="-514350">
              <a:buFont typeface="+mj-lt"/>
              <a:buAutoNum type="alphaUcPeriod" startAt="6"/>
            </a:pP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ahoma" pitchFamily="34" charset="0"/>
              </a:rPr>
              <a:t/>
            </a:r>
            <a:br>
              <a:rPr lang="en-US" b="1" dirty="0" smtClean="0">
                <a:latin typeface="Tahoma" pitchFamily="34" charset="0"/>
              </a:rPr>
            </a:br>
            <a:r>
              <a:rPr lang="en-US" b="1" dirty="0" smtClean="0">
                <a:latin typeface="Tahoma" pitchFamily="34" charset="0"/>
              </a:rPr>
              <a:t>The Letter Closing</a:t>
            </a:r>
            <a:r>
              <a:rPr lang="en-US" dirty="0" smtClean="0">
                <a:latin typeface="Tahoma" pitchFamily="34" charset="0"/>
              </a:rPr>
              <a:t/>
            </a:r>
            <a:br>
              <a:rPr lang="en-US" dirty="0" smtClean="0">
                <a:latin typeface="Tahoma" pitchFamily="34" charset="0"/>
              </a:rPr>
            </a:br>
            <a:endParaRPr lang="en-US" dirty="0"/>
          </a:p>
        </p:txBody>
      </p:sp>
      <p:sp>
        <p:nvSpPr>
          <p:cNvPr id="3" name="Content Placeholder 2"/>
          <p:cNvSpPr>
            <a:spLocks noGrp="1"/>
          </p:cNvSpPr>
          <p:nvPr>
            <p:ph idx="1"/>
          </p:nvPr>
        </p:nvSpPr>
        <p:spPr/>
        <p:txBody>
          <a:bodyPr/>
          <a:lstStyle/>
          <a:p>
            <a:pPr marL="514350" indent="-514350">
              <a:buFont typeface="+mj-lt"/>
              <a:buAutoNum type="alphaUcPeriod" startAt="6"/>
            </a:pPr>
            <a:r>
              <a:rPr lang="en-US" b="1" dirty="0" smtClean="0">
                <a:latin typeface="Tahoma" pitchFamily="34" charset="0"/>
                <a:ea typeface="Tahoma" pitchFamily="34" charset="0"/>
                <a:cs typeface="Tahoma" pitchFamily="34" charset="0"/>
              </a:rPr>
              <a:t>The Greetings</a:t>
            </a:r>
          </a:p>
          <a:p>
            <a:r>
              <a:rPr lang="en-US" sz="4000" dirty="0" smtClean="0">
                <a:latin typeface="Tahoma" pitchFamily="34" charset="0"/>
                <a:ea typeface="Tahoma" pitchFamily="34" charset="0"/>
                <a:cs typeface="Tahoma" pitchFamily="34" charset="0"/>
              </a:rPr>
              <a:t>All closing greetings use verb “I greet” as in secular letters. The greetings can be divided up according to subject of the verb:</a:t>
            </a:r>
          </a:p>
          <a:p>
            <a:pPr marL="514350" indent="-514350">
              <a:buNone/>
            </a:pPr>
            <a:endParaRPr lang="en-US" dirty="0" smtClean="0"/>
          </a:p>
          <a:p>
            <a:pPr marL="514350" indent="-514350">
              <a:buFont typeface="+mj-lt"/>
              <a:buAutoNum type="alphaUcPeriod" startAt="6"/>
            </a:pP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ahoma" pitchFamily="34" charset="0"/>
              </a:rPr>
              <a:t/>
            </a:r>
            <a:br>
              <a:rPr lang="en-US" b="1" dirty="0" smtClean="0">
                <a:latin typeface="Tahoma" pitchFamily="34" charset="0"/>
              </a:rPr>
            </a:br>
            <a:r>
              <a:rPr lang="en-US" b="1" dirty="0" smtClean="0">
                <a:latin typeface="Tahoma" pitchFamily="34" charset="0"/>
              </a:rPr>
              <a:t>The Letter Closing</a:t>
            </a:r>
            <a:r>
              <a:rPr lang="en-US" dirty="0" smtClean="0">
                <a:latin typeface="Tahoma" pitchFamily="34" charset="0"/>
              </a:rPr>
              <a:t/>
            </a:r>
            <a:br>
              <a:rPr lang="en-US" dirty="0" smtClean="0">
                <a:latin typeface="Tahoma" pitchFamily="34" charset="0"/>
              </a:rPr>
            </a:br>
            <a:endParaRPr lang="en-US" dirty="0"/>
          </a:p>
        </p:txBody>
      </p:sp>
      <p:sp>
        <p:nvSpPr>
          <p:cNvPr id="3" name="Content Placeholder 2"/>
          <p:cNvSpPr>
            <a:spLocks noGrp="1"/>
          </p:cNvSpPr>
          <p:nvPr>
            <p:ph idx="1"/>
          </p:nvPr>
        </p:nvSpPr>
        <p:spPr/>
        <p:txBody>
          <a:bodyPr/>
          <a:lstStyle/>
          <a:p>
            <a:pPr marL="514350" indent="-514350">
              <a:buFont typeface="+mj-lt"/>
              <a:buAutoNum type="alphaUcPeriod" startAt="6"/>
            </a:pPr>
            <a:r>
              <a:rPr lang="en-US" sz="4000" b="1" dirty="0" smtClean="0">
                <a:latin typeface="Tahoma" pitchFamily="34" charset="0"/>
                <a:ea typeface="Tahoma" pitchFamily="34" charset="0"/>
                <a:cs typeface="Tahoma" pitchFamily="34" charset="0"/>
              </a:rPr>
              <a:t>The Greetings</a:t>
            </a:r>
          </a:p>
          <a:p>
            <a:pPr marL="914400" lvl="1" indent="-457200">
              <a:buFont typeface="+mj-lt"/>
              <a:buAutoNum type="arabicPeriod"/>
            </a:pPr>
            <a:r>
              <a:rPr lang="en-US" dirty="0" smtClean="0">
                <a:latin typeface="Tahoma" pitchFamily="34" charset="0"/>
                <a:ea typeface="Tahoma" pitchFamily="34" charset="0"/>
                <a:cs typeface="Tahoma" pitchFamily="34" charset="0"/>
              </a:rPr>
              <a:t>First-Person Type: “I greet…”; only in Rom 16:22 with greeting of the letter writer, </a:t>
            </a:r>
            <a:r>
              <a:rPr lang="en-US" dirty="0" err="1" smtClean="0">
                <a:latin typeface="Tahoma" pitchFamily="34" charset="0"/>
                <a:ea typeface="Tahoma" pitchFamily="34" charset="0"/>
                <a:cs typeface="Tahoma" pitchFamily="34" charset="0"/>
              </a:rPr>
              <a:t>Tertius</a:t>
            </a:r>
            <a:r>
              <a:rPr lang="en-US" dirty="0" smtClean="0">
                <a:latin typeface="Tahoma" pitchFamily="34" charset="0"/>
                <a:ea typeface="Tahoma" pitchFamily="34" charset="0"/>
                <a:cs typeface="Tahoma" pitchFamily="34" charset="0"/>
              </a:rPr>
              <a:t>.</a:t>
            </a:r>
          </a:p>
          <a:p>
            <a:pPr marL="914400" lvl="1" indent="-457200">
              <a:buFont typeface="+mj-lt"/>
              <a:buAutoNum type="arabicPeriod"/>
            </a:pPr>
            <a:r>
              <a:rPr lang="en-US" dirty="0" smtClean="0">
                <a:latin typeface="Tahoma" pitchFamily="34" charset="0"/>
                <a:ea typeface="Tahoma" pitchFamily="34" charset="0"/>
                <a:cs typeface="Tahoma" pitchFamily="34" charset="0"/>
              </a:rPr>
              <a:t>Second-Person Type: “Greet…!”; a command from Paul that his readers greet others on Paul's behalf.</a:t>
            </a:r>
          </a:p>
          <a:p>
            <a:pPr marL="914400" lvl="1" indent="-457200">
              <a:buFont typeface="+mj-lt"/>
              <a:buAutoNum type="arabicPeriod"/>
            </a:pPr>
            <a:r>
              <a:rPr lang="en-US" dirty="0" smtClean="0">
                <a:latin typeface="Tahoma" pitchFamily="34" charset="0"/>
                <a:ea typeface="Tahoma" pitchFamily="34" charset="0"/>
                <a:cs typeface="Tahoma" pitchFamily="34" charset="0"/>
              </a:rPr>
              <a:t>Third-Person Type: “So-and-so greets you”; Paul passes on greetings of some 3rd party with him to his readers.</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nodeType="clickEffect">
                                  <p:stCondLst>
                                    <p:cond delay="0"/>
                                  </p:stCondLst>
                                  <p:childTnLst>
                                    <p:set>
                                      <p:cBhvr rctx="PPT">
                                        <p:cTn id="6" dur="indefinite"/>
                                        <p:tgtEl>
                                          <p:spTgt spid="3">
                                            <p:txEl>
                                              <p:pRg st="1" end="1"/>
                                            </p:txEl>
                                          </p:spTgt>
                                        </p:tgtEl>
                                        <p:attrNameLst>
                                          <p:attrName>style.opacity</p:attrName>
                                        </p:attrNameLst>
                                      </p:cBhvr>
                                      <p:to>
                                        <p:strVal val="0.5"/>
                                      </p:to>
                                    </p:set>
                                    <p:animEffect filter="image" prLst="opacity: 0.5">
                                      <p:cBhvr rctx="IE">
                                        <p:cTn id="7" dur="indefinite"/>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10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mph" presetSubtype="0" nodeType="clickEffect">
                                  <p:stCondLst>
                                    <p:cond delay="0"/>
                                  </p:stCondLst>
                                  <p:childTnLst>
                                    <p:set>
                                      <p:cBhvr rctx="PPT">
                                        <p:cTn id="14" dur="indefinite"/>
                                        <p:tgtEl>
                                          <p:spTgt spid="3">
                                            <p:txEl>
                                              <p:pRg st="2" end="2"/>
                                            </p:txEl>
                                          </p:spTgt>
                                        </p:tgtEl>
                                        <p:attrNameLst>
                                          <p:attrName>style.opacity</p:attrName>
                                        </p:attrNameLst>
                                      </p:cBhvr>
                                      <p:to>
                                        <p:strVal val="0.5"/>
                                      </p:to>
                                    </p:set>
                                    <p:animEffect filter="image" prLst="opacity: 0.5">
                                      <p:cBhvr rctx="IE">
                                        <p:cTn id="15" dur="indefinite"/>
                                        <p:tgtEl>
                                          <p:spTgt spid="3">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b="1" dirty="0" smtClean="0">
                <a:latin typeface="Comic Sans MS" pitchFamily="66" charset="0"/>
              </a:rPr>
              <a:t>Any Questions? </a:t>
            </a:r>
            <a:endParaRPr lang="en-US" sz="5400" b="1" dirty="0">
              <a:latin typeface="Comic Sans MS" pitchFamily="66" charset="0"/>
            </a:endParaRPr>
          </a:p>
        </p:txBody>
      </p:sp>
      <p:pic>
        <p:nvPicPr>
          <p:cNvPr id="4" name="Content Placeholder 3"/>
          <p:cNvPicPr>
            <a:picLocks noGrp="1" noChangeArrowheads="1"/>
          </p:cNvPicPr>
          <p:nvPr>
            <p:ph idx="1"/>
          </p:nvPr>
        </p:nvPicPr>
        <p:blipFill>
          <a:blip r:embed="rId2" cstate="print"/>
          <a:srcRect/>
          <a:stretch>
            <a:fillRect/>
          </a:stretch>
        </p:blipFill>
        <p:spPr bwMode="auto">
          <a:xfrm>
            <a:off x="2240756" y="1684337"/>
            <a:ext cx="4662488" cy="435768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7" name="Rectangle 2"/>
          <p:cNvSpPr txBox="1">
            <a:spLocks noChangeArrowheads="1"/>
          </p:cNvSpPr>
          <p:nvPr/>
        </p:nvSpPr>
        <p:spPr bwMode="auto">
          <a:xfrm>
            <a:off x="685800" y="4572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4400" b="1" i="0" u="none" strike="noStrike" kern="1200" cap="none" spc="0" normalizeH="0" baseline="0" noProof="0" dirty="0" smtClean="0">
                <a:ln>
                  <a:noFill/>
                </a:ln>
                <a:solidFill>
                  <a:schemeClr val="tx1"/>
                </a:solidFill>
                <a:effectLst/>
                <a:uLnTx/>
                <a:uFillTx/>
                <a:latin typeface="Tahoma" pitchFamily="34" charset="0"/>
                <a:ea typeface="Tahoma" pitchFamily="34" charset="0"/>
                <a:cs typeface="Tahoma" pitchFamily="34" charset="0"/>
              </a:rPr>
              <a:t>Form of Paul’s Letters</a:t>
            </a:r>
          </a:p>
        </p:txBody>
      </p:sp>
      <p:sp>
        <p:nvSpPr>
          <p:cNvPr id="8" name="Text Box 3"/>
          <p:cNvSpPr txBox="1">
            <a:spLocks noChangeArrowheads="1"/>
          </p:cNvSpPr>
          <p:nvPr/>
        </p:nvSpPr>
        <p:spPr bwMode="auto">
          <a:xfrm>
            <a:off x="457200" y="1447800"/>
            <a:ext cx="8077200" cy="4678204"/>
          </a:xfrm>
          <a:prstGeom prst="rect">
            <a:avLst/>
          </a:prstGeom>
          <a:noFill/>
          <a:ln w="9525">
            <a:noFill/>
            <a:miter lim="800000"/>
            <a:headEnd/>
            <a:tailEnd/>
          </a:ln>
        </p:spPr>
        <p:txBody>
          <a:bodyPr>
            <a:spAutoFit/>
          </a:bodyPr>
          <a:lstStyle/>
          <a:p>
            <a:endParaRPr lang="en-US" dirty="0">
              <a:latin typeface="Tahoma" pitchFamily="34" charset="0"/>
              <a:ea typeface="Tahoma" pitchFamily="34" charset="0"/>
              <a:cs typeface="Tahoma" pitchFamily="34" charset="0"/>
            </a:endParaRPr>
          </a:p>
          <a:p>
            <a:pPr>
              <a:buFontTx/>
              <a:buChar char="•"/>
            </a:pPr>
            <a:r>
              <a:rPr lang="en-US" sz="4000" dirty="0" smtClean="0">
                <a:latin typeface="Tahoma" pitchFamily="34" charset="0"/>
                <a:ea typeface="Tahoma" pitchFamily="34" charset="0"/>
                <a:cs typeface="Tahoma" pitchFamily="34" charset="0"/>
              </a:rPr>
              <a:t>The Letter Opening</a:t>
            </a:r>
          </a:p>
          <a:p>
            <a:endParaRPr lang="en-US" sz="4000" dirty="0" smtClean="0">
              <a:latin typeface="Tahoma" pitchFamily="34" charset="0"/>
              <a:ea typeface="Tahoma" pitchFamily="34" charset="0"/>
              <a:cs typeface="Tahoma" pitchFamily="34" charset="0"/>
            </a:endParaRPr>
          </a:p>
          <a:p>
            <a:pPr>
              <a:buFontTx/>
              <a:buChar char="•"/>
            </a:pPr>
            <a:r>
              <a:rPr lang="en-US" sz="4000" dirty="0" smtClean="0">
                <a:latin typeface="Tahoma" pitchFamily="34" charset="0"/>
                <a:ea typeface="Tahoma" pitchFamily="34" charset="0"/>
                <a:cs typeface="Tahoma" pitchFamily="34" charset="0"/>
              </a:rPr>
              <a:t> The Thanksgiving </a:t>
            </a:r>
          </a:p>
          <a:p>
            <a:endParaRPr lang="en-US" sz="4000" dirty="0" smtClean="0">
              <a:latin typeface="Tahoma" pitchFamily="34" charset="0"/>
              <a:ea typeface="Tahoma" pitchFamily="34" charset="0"/>
              <a:cs typeface="Tahoma" pitchFamily="34" charset="0"/>
            </a:endParaRPr>
          </a:p>
          <a:p>
            <a:pPr>
              <a:buFontTx/>
              <a:buChar char="•"/>
            </a:pPr>
            <a:r>
              <a:rPr lang="en-US" sz="4000" dirty="0" smtClean="0">
                <a:latin typeface="Tahoma" pitchFamily="34" charset="0"/>
                <a:ea typeface="Tahoma" pitchFamily="34" charset="0"/>
                <a:cs typeface="Tahoma" pitchFamily="34" charset="0"/>
              </a:rPr>
              <a:t> The Letter Body</a:t>
            </a:r>
          </a:p>
          <a:p>
            <a:pPr>
              <a:buFontTx/>
              <a:buChar char="•"/>
            </a:pPr>
            <a:endParaRPr lang="en-US" sz="4000" dirty="0" smtClean="0">
              <a:latin typeface="Tahoma" pitchFamily="34" charset="0"/>
              <a:ea typeface="Tahoma" pitchFamily="34" charset="0"/>
              <a:cs typeface="Tahoma" pitchFamily="34" charset="0"/>
            </a:endParaRPr>
          </a:p>
          <a:p>
            <a:pPr>
              <a:buFontTx/>
              <a:buChar char="•"/>
            </a:pPr>
            <a:r>
              <a:rPr lang="en-US" sz="4000" dirty="0" smtClean="0">
                <a:latin typeface="Tahoma" pitchFamily="34" charset="0"/>
                <a:ea typeface="Tahoma" pitchFamily="34" charset="0"/>
                <a:cs typeface="Tahoma" pitchFamily="34" charset="0"/>
              </a:rPr>
              <a:t> The Letter Closing</a:t>
            </a:r>
            <a:endParaRPr lang="en-US" sz="4000" dirty="0">
              <a:latin typeface="Tahoma" pitchFamily="34" charset="0"/>
              <a:ea typeface="Tahoma" pitchFamily="34" charset="0"/>
              <a:cs typeface="Tahoma" pitchFamily="34" charset="0"/>
            </a:endParaRPr>
          </a:p>
        </p:txBody>
      </p:sp>
      <p:pic>
        <p:nvPicPr>
          <p:cNvPr id="9" name="Picture 4" descr="picture manuscript"/>
          <p:cNvPicPr>
            <a:picLocks noChangeAspect="1" noChangeArrowheads="1"/>
          </p:cNvPicPr>
          <p:nvPr/>
        </p:nvPicPr>
        <p:blipFill>
          <a:blip r:embed="rId2" cstate="print"/>
          <a:srcRect/>
          <a:stretch>
            <a:fillRect/>
          </a:stretch>
        </p:blipFill>
        <p:spPr bwMode="auto">
          <a:xfrm>
            <a:off x="5562600" y="1981200"/>
            <a:ext cx="3429000" cy="4419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animEffect transition="in" filter="fade">
                                      <p:cBhvr>
                                        <p:cTn id="7" dur="1000"/>
                                        <p:tgtEl>
                                          <p:spTgt spid="8">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3" end="3"/>
                                            </p:txEl>
                                          </p:spTgt>
                                        </p:tgtEl>
                                        <p:attrNameLst>
                                          <p:attrName>style.visibility</p:attrName>
                                        </p:attrNameLst>
                                      </p:cBhvr>
                                      <p:to>
                                        <p:strVal val="visible"/>
                                      </p:to>
                                    </p:set>
                                    <p:animEffect transition="in" filter="fade">
                                      <p:cBhvr>
                                        <p:cTn id="12" dur="1000"/>
                                        <p:tgtEl>
                                          <p:spTgt spid="8">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xEl>
                                              <p:pRg st="5" end="5"/>
                                            </p:txEl>
                                          </p:spTgt>
                                        </p:tgtEl>
                                        <p:attrNameLst>
                                          <p:attrName>style.visibility</p:attrName>
                                        </p:attrNameLst>
                                      </p:cBhvr>
                                      <p:to>
                                        <p:strVal val="visible"/>
                                      </p:to>
                                    </p:set>
                                    <p:animEffect transition="in" filter="fade">
                                      <p:cBhvr>
                                        <p:cTn id="17" dur="1000"/>
                                        <p:tgtEl>
                                          <p:spTgt spid="8">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xEl>
                                              <p:pRg st="7" end="7"/>
                                            </p:txEl>
                                          </p:spTgt>
                                        </p:tgtEl>
                                        <p:attrNameLst>
                                          <p:attrName>style.visibility</p:attrName>
                                        </p:attrNameLst>
                                      </p:cBhvr>
                                      <p:to>
                                        <p:strVal val="visible"/>
                                      </p:to>
                                    </p:set>
                                    <p:animEffect transition="in" filter="fade">
                                      <p:cBhvr>
                                        <p:cTn id="22" dur="1000"/>
                                        <p:tgtEl>
                                          <p:spTgt spid="8">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eaLnBrk="1" hangingPunct="1"/>
            <a:r>
              <a:rPr lang="en-US" b="1" dirty="0" smtClean="0">
                <a:latin typeface="Tahoma" pitchFamily="34" charset="0"/>
              </a:rPr>
              <a:t/>
            </a:r>
            <a:br>
              <a:rPr lang="en-US" b="1" dirty="0" smtClean="0">
                <a:latin typeface="Tahoma" pitchFamily="34" charset="0"/>
              </a:rPr>
            </a:br>
            <a:r>
              <a:rPr lang="en-US" b="1" dirty="0" smtClean="0">
                <a:latin typeface="Tahoma" pitchFamily="34" charset="0"/>
              </a:rPr>
              <a:t>Introduction of the Letter</a:t>
            </a:r>
            <a:br>
              <a:rPr lang="en-US" b="1" dirty="0" smtClean="0">
                <a:latin typeface="Tahoma" pitchFamily="34" charset="0"/>
              </a:rPr>
            </a:br>
            <a:endParaRPr lang="en-US" dirty="0" smtClean="0">
              <a:latin typeface="Comic Sans MS" pitchFamily="66" charset="0"/>
            </a:endParaRPr>
          </a:p>
        </p:txBody>
      </p:sp>
      <p:sp>
        <p:nvSpPr>
          <p:cNvPr id="3" name="Content Placeholder 2"/>
          <p:cNvSpPr>
            <a:spLocks noGrp="1"/>
          </p:cNvSpPr>
          <p:nvPr>
            <p:ph idx="1"/>
          </p:nvPr>
        </p:nvSpPr>
        <p:spPr/>
        <p:txBody>
          <a:bodyPr/>
          <a:lstStyle/>
          <a:p>
            <a:pPr marL="914400" lvl="1" indent="-514350" eaLnBrk="1" hangingPunct="1">
              <a:buNone/>
            </a:pPr>
            <a:r>
              <a:rPr lang="en-US" sz="4000" b="1" dirty="0" smtClean="0">
                <a:latin typeface="Tahoma" pitchFamily="34" charset="0"/>
              </a:rPr>
              <a:t>The Letter Opening</a:t>
            </a:r>
          </a:p>
          <a:p>
            <a:pPr lvl="2" eaLnBrk="1" hangingPunct="1"/>
            <a:r>
              <a:rPr lang="en-US" sz="4000" b="1" dirty="0" smtClean="0">
                <a:latin typeface="Tahoma" pitchFamily="34" charset="0"/>
              </a:rPr>
              <a:t>Identification of sender</a:t>
            </a:r>
          </a:p>
          <a:p>
            <a:pPr lvl="2" eaLnBrk="1" hangingPunct="1">
              <a:buFont typeface="Arial" charset="0"/>
              <a:buNone/>
            </a:pPr>
            <a:r>
              <a:rPr lang="en-US" sz="4000" i="1" dirty="0" smtClean="0">
                <a:latin typeface="Tahoma" pitchFamily="34" charset="0"/>
              </a:rPr>
              <a:t>	Paul, Silas and Timothy, </a:t>
            </a:r>
          </a:p>
          <a:p>
            <a:pPr lvl="2" algn="r" eaLnBrk="1" hangingPunct="1">
              <a:buFont typeface="Arial" charset="0"/>
              <a:buNone/>
            </a:pPr>
            <a:r>
              <a:rPr lang="en-US" sz="4000" dirty="0" smtClean="0">
                <a:latin typeface="Tahoma" pitchFamily="34" charset="0"/>
              </a:rPr>
              <a:t>- II Thessalonians </a:t>
            </a:r>
            <a:r>
              <a:rPr lang="en-US" sz="4000" dirty="0" err="1" smtClean="0">
                <a:latin typeface="Tahoma" pitchFamily="34" charset="0"/>
              </a:rPr>
              <a:t>1:1a</a:t>
            </a:r>
            <a:endParaRPr lang="en-US" sz="4000" dirty="0" smtClean="0">
              <a:latin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ahoma" pitchFamily="34" charset="0"/>
              </a:rPr>
              <a:t/>
            </a:r>
            <a:br>
              <a:rPr lang="en-US" b="1" dirty="0" smtClean="0">
                <a:latin typeface="Tahoma" pitchFamily="34" charset="0"/>
              </a:rPr>
            </a:br>
            <a:r>
              <a:rPr lang="en-US" b="1" dirty="0" smtClean="0">
                <a:latin typeface="Tahoma" pitchFamily="34" charset="0"/>
              </a:rPr>
              <a:t>Introduction of the Letter</a:t>
            </a:r>
            <a:br>
              <a:rPr lang="en-US" b="1" dirty="0" smtClean="0">
                <a:latin typeface="Tahoma" pitchFamily="34" charset="0"/>
              </a:rPr>
            </a:br>
            <a:endParaRPr lang="en-US" dirty="0"/>
          </a:p>
        </p:txBody>
      </p:sp>
      <p:sp>
        <p:nvSpPr>
          <p:cNvPr id="3" name="Content Placeholder 2"/>
          <p:cNvSpPr>
            <a:spLocks noGrp="1"/>
          </p:cNvSpPr>
          <p:nvPr>
            <p:ph idx="1"/>
          </p:nvPr>
        </p:nvSpPr>
        <p:spPr/>
        <p:txBody>
          <a:bodyPr/>
          <a:lstStyle/>
          <a:p>
            <a:pPr marL="914400" lvl="1" indent="-514350" eaLnBrk="1" hangingPunct="1">
              <a:buNone/>
            </a:pPr>
            <a:r>
              <a:rPr lang="en-US" sz="4000" b="1" dirty="0" smtClean="0">
                <a:latin typeface="Tahoma" pitchFamily="34" charset="0"/>
              </a:rPr>
              <a:t>The Letter Opening</a:t>
            </a:r>
          </a:p>
          <a:p>
            <a:pPr lvl="2" eaLnBrk="1" hangingPunct="1"/>
            <a:r>
              <a:rPr lang="en-US" sz="3200" dirty="0" smtClean="0">
                <a:latin typeface="Tahoma" pitchFamily="34" charset="0"/>
              </a:rPr>
              <a:t>Titles in which Paul refers to himself.</a:t>
            </a:r>
          </a:p>
          <a:p>
            <a:pPr lvl="3" eaLnBrk="1" hangingPunct="1">
              <a:buFont typeface="Wingdings" pitchFamily="2" charset="2"/>
              <a:buChar char="Ø"/>
            </a:pPr>
            <a:r>
              <a:rPr lang="en-US" sz="2800" dirty="0" smtClean="0">
                <a:latin typeface="Tahoma" pitchFamily="34" charset="0"/>
              </a:rPr>
              <a:t> Servant</a:t>
            </a:r>
          </a:p>
          <a:p>
            <a:pPr lvl="3" eaLnBrk="1" hangingPunct="1">
              <a:buFont typeface="Wingdings" pitchFamily="2" charset="2"/>
              <a:buChar char="Ø"/>
            </a:pPr>
            <a:r>
              <a:rPr lang="en-US" sz="2800" dirty="0" smtClean="0">
                <a:latin typeface="Tahoma" pitchFamily="34" charset="0"/>
              </a:rPr>
              <a:t> An Apostle</a:t>
            </a:r>
          </a:p>
          <a:p>
            <a:pPr lvl="3" eaLnBrk="1" hangingPunct="1">
              <a:buFont typeface="Wingdings" pitchFamily="2" charset="2"/>
              <a:buChar char="Ø"/>
            </a:pPr>
            <a:r>
              <a:rPr lang="en-US" sz="2800" dirty="0" smtClean="0">
                <a:latin typeface="Tahoma" pitchFamily="34" charset="0"/>
              </a:rPr>
              <a:t> A Prisoner</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10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ahoma" pitchFamily="34" charset="0"/>
              </a:rPr>
              <a:t/>
            </a:r>
            <a:br>
              <a:rPr lang="en-US" b="1" dirty="0" smtClean="0">
                <a:latin typeface="Tahoma" pitchFamily="34" charset="0"/>
              </a:rPr>
            </a:br>
            <a:r>
              <a:rPr lang="en-US" b="1" dirty="0" smtClean="0">
                <a:latin typeface="Tahoma" pitchFamily="34" charset="0"/>
              </a:rPr>
              <a:t>Introduction of the Letter</a:t>
            </a:r>
            <a:br>
              <a:rPr lang="en-US" b="1" dirty="0" smtClean="0">
                <a:latin typeface="Tahoma" pitchFamily="34" charset="0"/>
              </a:rPr>
            </a:br>
            <a:endParaRPr lang="en-US" dirty="0"/>
          </a:p>
        </p:txBody>
      </p:sp>
      <p:sp>
        <p:nvSpPr>
          <p:cNvPr id="3" name="Content Placeholder 2"/>
          <p:cNvSpPr>
            <a:spLocks noGrp="1"/>
          </p:cNvSpPr>
          <p:nvPr>
            <p:ph idx="1"/>
          </p:nvPr>
        </p:nvSpPr>
        <p:spPr/>
        <p:txBody>
          <a:bodyPr/>
          <a:lstStyle/>
          <a:p>
            <a:pPr marL="914400" lvl="1" indent="-514350" eaLnBrk="1" hangingPunct="1">
              <a:buNone/>
            </a:pPr>
            <a:r>
              <a:rPr lang="en-US" sz="4000" b="1" dirty="0" smtClean="0">
                <a:latin typeface="Tahoma" pitchFamily="34" charset="0"/>
              </a:rPr>
              <a:t>The Letter Opening</a:t>
            </a:r>
          </a:p>
          <a:p>
            <a:pPr lvl="2" eaLnBrk="1" hangingPunct="1"/>
            <a:r>
              <a:rPr lang="en-US" sz="3200" dirty="0" smtClean="0">
                <a:latin typeface="Tahoma" pitchFamily="34" charset="0"/>
              </a:rPr>
              <a:t>Co-sender</a:t>
            </a:r>
          </a:p>
          <a:p>
            <a:pPr lvl="3" eaLnBrk="1" hangingPunct="1">
              <a:buFont typeface="Wingdings" pitchFamily="2" charset="2"/>
              <a:buChar char="Ø"/>
            </a:pPr>
            <a:r>
              <a:rPr lang="en-US" sz="2800" dirty="0" smtClean="0">
                <a:latin typeface="Tahoma" pitchFamily="34" charset="0"/>
              </a:rPr>
              <a:t> </a:t>
            </a:r>
            <a:r>
              <a:rPr lang="en-US" sz="3200" dirty="0" smtClean="0">
                <a:latin typeface="Tahoma" pitchFamily="34" charset="0"/>
                <a:ea typeface="Tahoma" pitchFamily="34" charset="0"/>
                <a:cs typeface="Tahoma" pitchFamily="34" charset="0"/>
              </a:rPr>
              <a:t>In ancient secular letters co-senders occur sometimes in business or official letters but rarely in personal or familial letters.</a:t>
            </a:r>
          </a:p>
          <a:p>
            <a:pPr lvl="3" eaLnBrk="1" hangingPunct="1">
              <a:buFont typeface="Wingdings" pitchFamily="2" charset="2"/>
              <a:buChar char="Ø"/>
            </a:pPr>
            <a:endParaRPr lang="en-US" sz="2800" dirty="0" smtClean="0">
              <a:latin typeface="Tahoma" pitchFamily="34" charset="0"/>
            </a:endParaRP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idx="4294967295"/>
          </p:nvPr>
        </p:nvSpPr>
        <p:spPr>
          <a:xfrm>
            <a:off x="457200" y="0"/>
            <a:ext cx="8229600" cy="1143000"/>
          </a:xfrm>
        </p:spPr>
        <p:txBody>
          <a:bodyPr/>
          <a:lstStyle/>
          <a:p>
            <a:pPr eaLnBrk="1" hangingPunct="1"/>
            <a:r>
              <a:rPr lang="en-US" b="1" dirty="0" smtClean="0">
                <a:latin typeface="Tahoma" pitchFamily="34" charset="0"/>
              </a:rPr>
              <a:t/>
            </a:r>
            <a:br>
              <a:rPr lang="en-US" b="1" dirty="0" smtClean="0">
                <a:latin typeface="Tahoma" pitchFamily="34" charset="0"/>
              </a:rPr>
            </a:br>
            <a:r>
              <a:rPr lang="en-US" b="1" dirty="0" smtClean="0">
                <a:latin typeface="Tahoma" pitchFamily="34" charset="0"/>
              </a:rPr>
              <a:t>Introduction of the Letter</a:t>
            </a:r>
            <a:br>
              <a:rPr lang="en-US" b="1" dirty="0" smtClean="0">
                <a:latin typeface="Tahoma" pitchFamily="34" charset="0"/>
              </a:rPr>
            </a:br>
            <a:endParaRPr lang="en-US" dirty="0" smtClean="0">
              <a:latin typeface="Comic Sans MS" pitchFamily="66" charset="0"/>
            </a:endParaRPr>
          </a:p>
        </p:txBody>
      </p:sp>
      <p:sp>
        <p:nvSpPr>
          <p:cNvPr id="3" name="Content Placeholder 2"/>
          <p:cNvSpPr>
            <a:spLocks noGrp="1"/>
          </p:cNvSpPr>
          <p:nvPr>
            <p:ph idx="4294967295"/>
          </p:nvPr>
        </p:nvSpPr>
        <p:spPr>
          <a:xfrm>
            <a:off x="457200" y="1219200"/>
            <a:ext cx="8229600" cy="5486400"/>
          </a:xfrm>
        </p:spPr>
        <p:txBody>
          <a:bodyPr/>
          <a:lstStyle/>
          <a:p>
            <a:pPr marL="742950" indent="-742950" eaLnBrk="1" hangingPunct="1">
              <a:buNone/>
            </a:pPr>
            <a:r>
              <a:rPr lang="en-US" sz="4000" b="1" dirty="0" smtClean="0">
                <a:latin typeface="Tahoma" pitchFamily="34" charset="0"/>
              </a:rPr>
              <a:t>The Letter Opening</a:t>
            </a:r>
          </a:p>
          <a:p>
            <a:pPr lvl="2" eaLnBrk="1" hangingPunct="1"/>
            <a:r>
              <a:rPr lang="en-US" sz="4000" b="1" dirty="0" smtClean="0">
                <a:latin typeface="Tahoma" pitchFamily="34" charset="0"/>
              </a:rPr>
              <a:t>Identification of sender</a:t>
            </a:r>
          </a:p>
          <a:p>
            <a:pPr lvl="2" eaLnBrk="1" hangingPunct="1"/>
            <a:r>
              <a:rPr lang="en-US" sz="4000" b="1" dirty="0" smtClean="0">
                <a:latin typeface="Tahoma" pitchFamily="34" charset="0"/>
              </a:rPr>
              <a:t>Designation of recipient</a:t>
            </a:r>
          </a:p>
          <a:p>
            <a:pPr lvl="2" eaLnBrk="1" hangingPunct="1">
              <a:buFont typeface="Arial" charset="0"/>
              <a:buNone/>
            </a:pPr>
            <a:r>
              <a:rPr lang="en-US" sz="4000" i="1" dirty="0" smtClean="0">
                <a:latin typeface="Tahoma" pitchFamily="34" charset="0"/>
              </a:rPr>
              <a:t>To the church of the Thessalonians in God our Father and the Lord Jesus Christ: - </a:t>
            </a:r>
            <a:r>
              <a:rPr lang="en-US" sz="4000" dirty="0" smtClean="0">
                <a:latin typeface="Tahoma" pitchFamily="34" charset="0"/>
              </a:rPr>
              <a:t>II Thessalonians </a:t>
            </a:r>
            <a:r>
              <a:rPr lang="en-US" sz="4000" dirty="0" err="1" smtClean="0">
                <a:latin typeface="Tahoma" pitchFamily="34" charset="0"/>
              </a:rPr>
              <a:t>1:1b</a:t>
            </a:r>
            <a:endParaRPr lang="en-US" sz="4000" dirty="0" smtClean="0">
              <a:latin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withEffect">
                                  <p:stCondLst>
                                    <p:cond delay="0"/>
                                  </p:stCondLst>
                                  <p:childTnLst>
                                    <p:set>
                                      <p:cBhvr rctx="PPT">
                                        <p:cTn id="6" dur="indefinite"/>
                                        <p:tgtEl>
                                          <p:spTgt spid="3">
                                            <p:txEl>
                                              <p:pRg st="1" end="1"/>
                                            </p:txEl>
                                          </p:spTgt>
                                        </p:tgtEl>
                                        <p:attrNameLst>
                                          <p:attrName>style.opacity</p:attrName>
                                        </p:attrNameLst>
                                      </p:cBhvr>
                                      <p:to>
                                        <p:strVal val="0.5"/>
                                      </p:to>
                                    </p:set>
                                    <p:animEffect filter="image" prLst="opacity: 0.5">
                                      <p:cBhvr rctx="IE">
                                        <p:cTn id="7" dur="indefinite"/>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457200" y="0"/>
            <a:ext cx="8229600" cy="1143000"/>
          </a:xfrm>
        </p:spPr>
        <p:txBody>
          <a:bodyPr/>
          <a:lstStyle/>
          <a:p>
            <a:pPr eaLnBrk="1" hangingPunct="1"/>
            <a:r>
              <a:rPr lang="en-US" b="1" dirty="0" smtClean="0">
                <a:latin typeface="Tahoma" pitchFamily="34" charset="0"/>
              </a:rPr>
              <a:t/>
            </a:r>
            <a:br>
              <a:rPr lang="en-US" b="1" dirty="0" smtClean="0">
                <a:latin typeface="Tahoma" pitchFamily="34" charset="0"/>
              </a:rPr>
            </a:br>
            <a:r>
              <a:rPr lang="en-US" b="1" dirty="0" smtClean="0">
                <a:latin typeface="Tahoma" pitchFamily="34" charset="0"/>
              </a:rPr>
              <a:t>Introduction of the Letter</a:t>
            </a:r>
            <a:br>
              <a:rPr lang="en-US" b="1" dirty="0" smtClean="0">
                <a:latin typeface="Tahoma" pitchFamily="34" charset="0"/>
              </a:rPr>
            </a:br>
            <a:endParaRPr lang="en-US" dirty="0" smtClean="0"/>
          </a:p>
        </p:txBody>
      </p:sp>
      <p:sp>
        <p:nvSpPr>
          <p:cNvPr id="3" name="Content Placeholder 2"/>
          <p:cNvSpPr>
            <a:spLocks noGrp="1"/>
          </p:cNvSpPr>
          <p:nvPr>
            <p:ph idx="1"/>
          </p:nvPr>
        </p:nvSpPr>
        <p:spPr>
          <a:xfrm>
            <a:off x="457200" y="1219200"/>
            <a:ext cx="8229600" cy="5486400"/>
          </a:xfrm>
        </p:spPr>
        <p:txBody>
          <a:bodyPr/>
          <a:lstStyle/>
          <a:p>
            <a:pPr marL="514350" indent="-514350" eaLnBrk="1" hangingPunct="1">
              <a:buNone/>
            </a:pPr>
            <a:r>
              <a:rPr lang="en-US" sz="4400" b="1" dirty="0" smtClean="0">
                <a:latin typeface="Tahoma" pitchFamily="34" charset="0"/>
              </a:rPr>
              <a:t>The Letter Opening</a:t>
            </a:r>
          </a:p>
          <a:p>
            <a:pPr lvl="2" eaLnBrk="1" hangingPunct="1"/>
            <a:r>
              <a:rPr lang="en-US" sz="4000" b="1" dirty="0" smtClean="0">
                <a:latin typeface="Tahoma" pitchFamily="34" charset="0"/>
              </a:rPr>
              <a:t>Identification of Sender</a:t>
            </a:r>
          </a:p>
          <a:p>
            <a:pPr lvl="2" eaLnBrk="1" hangingPunct="1"/>
            <a:r>
              <a:rPr lang="en-US" sz="4000" b="1" dirty="0" smtClean="0">
                <a:latin typeface="Tahoma" pitchFamily="34" charset="0"/>
              </a:rPr>
              <a:t>Designation of Recipient</a:t>
            </a:r>
          </a:p>
          <a:p>
            <a:pPr lvl="2" eaLnBrk="1" hangingPunct="1"/>
            <a:r>
              <a:rPr lang="en-US" sz="4000" b="1" dirty="0" smtClean="0">
                <a:latin typeface="Tahoma" pitchFamily="34" charset="0"/>
              </a:rPr>
              <a:t>The Greeting</a:t>
            </a:r>
            <a:endParaRPr lang="en-US" sz="4000" dirty="0" smtClean="0">
              <a:latin typeface="Tahoma" pitchFamily="34" charset="0"/>
            </a:endParaRPr>
          </a:p>
          <a:p>
            <a:pPr marL="914400" lvl="1" indent="-514350" eaLnBrk="1" hangingPunct="1">
              <a:buFont typeface="Arial" charset="0"/>
              <a:buNone/>
            </a:pPr>
            <a:r>
              <a:rPr lang="en-US" sz="4000" i="1" dirty="0" smtClean="0">
                <a:latin typeface="Tahoma" pitchFamily="34" charset="0"/>
              </a:rPr>
              <a:t>Grace and peace to you from God the Father and the Lord Jesus Christ.    - </a:t>
            </a:r>
            <a:r>
              <a:rPr lang="en-US" sz="4000" dirty="0" smtClean="0">
                <a:latin typeface="Tahoma" pitchFamily="34" charset="0"/>
              </a:rPr>
              <a:t>II Thessalonians 1:2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withEffect">
                                  <p:stCondLst>
                                    <p:cond delay="0"/>
                                  </p:stCondLst>
                                  <p:childTnLst>
                                    <p:set>
                                      <p:cBhvr rctx="PPT">
                                        <p:cTn id="6" dur="indefinite"/>
                                        <p:tgtEl>
                                          <p:spTgt spid="3">
                                            <p:txEl>
                                              <p:pRg st="0" end="0"/>
                                            </p:txEl>
                                          </p:spTgt>
                                        </p:tgtEl>
                                        <p:attrNameLst>
                                          <p:attrName>style.opacity</p:attrName>
                                        </p:attrNameLst>
                                      </p:cBhvr>
                                      <p:to>
                                        <p:strVal val="0.5"/>
                                      </p:to>
                                    </p:set>
                                    <p:animEffect filter="image" prLst="opacity: 0.5">
                                      <p:cBhvr rctx="IE">
                                        <p:cTn id="7" dur="indefinite"/>
                                        <p:tgtEl>
                                          <p:spTgt spid="3">
                                            <p:txEl>
                                              <p:pRg st="0" end="0"/>
                                            </p:txEl>
                                          </p:spTgt>
                                        </p:tgtEl>
                                      </p:cBhvr>
                                    </p:animEffect>
                                  </p:childTnLst>
                                </p:cTn>
                              </p:par>
                              <p:par>
                                <p:cTn id="8" presetID="9" presetClass="emph" presetSubtype="0" nodeType="withEffect">
                                  <p:stCondLst>
                                    <p:cond delay="0"/>
                                  </p:stCondLst>
                                  <p:childTnLst>
                                    <p:set>
                                      <p:cBhvr rctx="PPT">
                                        <p:cTn id="9" dur="indefinite"/>
                                        <p:tgtEl>
                                          <p:spTgt spid="3">
                                            <p:txEl>
                                              <p:pRg st="1" end="1"/>
                                            </p:txEl>
                                          </p:spTgt>
                                        </p:tgtEl>
                                        <p:attrNameLst>
                                          <p:attrName>style.opacity</p:attrName>
                                        </p:attrNameLst>
                                      </p:cBhvr>
                                      <p:to>
                                        <p:strVal val="0.5"/>
                                      </p:to>
                                    </p:set>
                                    <p:animEffect filter="image" prLst="opacity: 0.5">
                                      <p:cBhvr rctx="IE">
                                        <p:cTn id="10" dur="indefinite"/>
                                        <p:tgtEl>
                                          <p:spTgt spid="3">
                                            <p:txEl>
                                              <p:pRg st="1" end="1"/>
                                            </p:txEl>
                                          </p:spTgt>
                                        </p:tgtEl>
                                      </p:cBhvr>
                                    </p:animEffect>
                                  </p:childTnLst>
                                </p:cTn>
                              </p:par>
                              <p:par>
                                <p:cTn id="11" presetID="9" presetClass="emph" presetSubtype="0" nodeType="withEffect">
                                  <p:stCondLst>
                                    <p:cond delay="0"/>
                                  </p:stCondLst>
                                  <p:childTnLst>
                                    <p:set>
                                      <p:cBhvr rctx="PPT">
                                        <p:cTn id="12" dur="indefinite"/>
                                        <p:tgtEl>
                                          <p:spTgt spid="3">
                                            <p:txEl>
                                              <p:pRg st="2" end="2"/>
                                            </p:txEl>
                                          </p:spTgt>
                                        </p:tgtEl>
                                        <p:attrNameLst>
                                          <p:attrName>style.opacity</p:attrName>
                                        </p:attrNameLst>
                                      </p:cBhvr>
                                      <p:to>
                                        <p:strVal val="0.5"/>
                                      </p:to>
                                    </p:set>
                                    <p:animEffect filter="image" prLst="opacity: 0.5">
                                      <p:cBhvr rctx="IE">
                                        <p:cTn id="13" dur="indefinite"/>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2591</TotalTime>
  <Words>1066</Words>
  <Application>Microsoft Office PowerPoint</Application>
  <PresentationFormat>On-screen Show (4:3)</PresentationFormat>
  <Paragraphs>167</Paragraphs>
  <Slides>34</Slides>
  <Notes>0</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Office Theme</vt:lpstr>
      <vt:lpstr>Pauline Letter Structure</vt:lpstr>
      <vt:lpstr>Letter Structure Today</vt:lpstr>
      <vt:lpstr>Why is Paul’s Letter Structure Important To Understand?  </vt:lpstr>
      <vt:lpstr>Slide 4</vt:lpstr>
      <vt:lpstr> Introduction of the Letter </vt:lpstr>
      <vt:lpstr> Introduction of the Letter </vt:lpstr>
      <vt:lpstr> Introduction of the Letter </vt:lpstr>
      <vt:lpstr> Introduction of the Letter </vt:lpstr>
      <vt:lpstr> Introduction of the Letter </vt:lpstr>
      <vt:lpstr> Introduction of the Letter </vt:lpstr>
      <vt:lpstr> Introduction of the Letter </vt:lpstr>
      <vt:lpstr> Introduction of the Letter </vt:lpstr>
      <vt:lpstr> The Thanksgiving Section </vt:lpstr>
      <vt:lpstr>Slide 14</vt:lpstr>
      <vt:lpstr> The Thanksgiving Section </vt:lpstr>
      <vt:lpstr> The Body of the Letter </vt:lpstr>
      <vt:lpstr> The Body of the Letter </vt:lpstr>
      <vt:lpstr> The Body of the Letter </vt:lpstr>
      <vt:lpstr> The Body of the Letter </vt:lpstr>
      <vt:lpstr> The Body of the Letter </vt:lpstr>
      <vt:lpstr> The Letter Closing </vt:lpstr>
      <vt:lpstr> The Letter Closing </vt:lpstr>
      <vt:lpstr> The Letter Closing </vt:lpstr>
      <vt:lpstr> The Letter Closing </vt:lpstr>
      <vt:lpstr> The Letter Closing </vt:lpstr>
      <vt:lpstr> The Letter Closing </vt:lpstr>
      <vt:lpstr> The Letter Closing </vt:lpstr>
      <vt:lpstr> The Letter Closing </vt:lpstr>
      <vt:lpstr> The Letter Closing </vt:lpstr>
      <vt:lpstr> The Letter Closing </vt:lpstr>
      <vt:lpstr> The Letter Closing </vt:lpstr>
      <vt:lpstr> The Letter Closing </vt:lpstr>
      <vt:lpstr> The Letter Closing </vt:lpstr>
      <vt:lpstr>Any Questions?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Writing An  Effective Encouragement  Letter</dc:title>
  <dc:creator>Art Van Wolde</dc:creator>
  <cp:lastModifiedBy>Art Van Wolde</cp:lastModifiedBy>
  <cp:revision>109</cp:revision>
  <dcterms:created xsi:type="dcterms:W3CDTF">2008-04-16T20:43:07Z</dcterms:created>
  <dcterms:modified xsi:type="dcterms:W3CDTF">2009-06-09T20:49:52Z</dcterms:modified>
</cp:coreProperties>
</file>